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handoutMasterIdLst>
    <p:handoutMasterId r:id="rId29"/>
  </p:handoutMasterIdLst>
  <p:sldIdLst>
    <p:sldId id="534" r:id="rId2"/>
    <p:sldId id="536" r:id="rId3"/>
    <p:sldId id="634" r:id="rId4"/>
    <p:sldId id="606" r:id="rId5"/>
    <p:sldId id="641" r:id="rId6"/>
    <p:sldId id="644" r:id="rId7"/>
    <p:sldId id="639" r:id="rId8"/>
    <p:sldId id="645" r:id="rId9"/>
    <p:sldId id="682" r:id="rId10"/>
    <p:sldId id="655" r:id="rId11"/>
    <p:sldId id="646" r:id="rId12"/>
    <p:sldId id="664" r:id="rId13"/>
    <p:sldId id="661" r:id="rId14"/>
    <p:sldId id="701" r:id="rId15"/>
    <p:sldId id="700" r:id="rId16"/>
    <p:sldId id="675" r:id="rId17"/>
    <p:sldId id="690" r:id="rId18"/>
    <p:sldId id="667" r:id="rId19"/>
    <p:sldId id="405" r:id="rId20"/>
    <p:sldId id="676" r:id="rId21"/>
    <p:sldId id="684" r:id="rId22"/>
    <p:sldId id="672" r:id="rId23"/>
    <p:sldId id="689" r:id="rId24"/>
    <p:sldId id="702" r:id="rId25"/>
    <p:sldId id="693" r:id="rId26"/>
    <p:sldId id="640" r:id="rId27"/>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3FA0EF-D4B3-D8AD-21C6-1D04F4918739}" name="Matthieu Verclytte" initials="MV" userId="eohvnps4n65s3suw00ys_manxnniguwsqh4eaebrvhs"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C6B"/>
    <a:srgbClr val="83AFCC"/>
    <a:srgbClr val="B3DFF1"/>
    <a:srgbClr val="032E59"/>
    <a:srgbClr val="7DA8CA"/>
    <a:srgbClr val="94B7D2"/>
    <a:srgbClr val="53D2FF"/>
    <a:srgbClr val="1DA0A3"/>
    <a:srgbClr val="2ED6DA"/>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8" autoAdjust="0"/>
    <p:restoredTop sz="88129" autoAdjust="0"/>
  </p:normalViewPr>
  <p:slideViewPr>
    <p:cSldViewPr showGuides="1">
      <p:cViewPr varScale="1">
        <p:scale>
          <a:sx n="98" d="100"/>
          <a:sy n="98" d="100"/>
        </p:scale>
        <p:origin x="186" y="90"/>
      </p:cViewPr>
      <p:guideLst>
        <p:guide orient="horz" pos="2160"/>
        <p:guide pos="3839"/>
        <p:guide pos="1007"/>
      </p:guideLst>
    </p:cSldViewPr>
  </p:slideViewPr>
  <p:notesTextViewPr>
    <p:cViewPr>
      <p:scale>
        <a:sx n="125" d="100"/>
        <a:sy n="125" d="100"/>
      </p:scale>
      <p:origin x="0" y="0"/>
    </p:cViewPr>
  </p:notesTextViewPr>
  <p:notesViewPr>
    <p:cSldViewPr showGuides="1">
      <p:cViewPr varScale="1">
        <p:scale>
          <a:sx n="85" d="100"/>
          <a:sy n="85" d="100"/>
        </p:scale>
        <p:origin x="388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31E127E6-34E6-449C-8C06-7EBDB49DF305}"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6FB9384C-FE1B-499E-90FA-F72F78FE1C94}">
      <dgm:prSet custT="1"/>
      <dgm:spPr/>
      <dgm:t>
        <a:bodyPr/>
        <a:lstStyle/>
        <a:p>
          <a:pPr>
            <a:lnSpc>
              <a:spcPct val="100000"/>
            </a:lnSpc>
            <a:defRPr cap="all"/>
          </a:pP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I – PRESENTATION DE L’ETUDE</a:t>
          </a:r>
          <a:endParaRPr lang="en-US" sz="2400" u="sng" kern="1200" cap="all" dirty="0">
            <a:solidFill>
              <a:srgbClr val="373545">
                <a:hueOff val="0"/>
                <a:satOff val="0"/>
                <a:lumOff val="0"/>
                <a:alphaOff val="0"/>
              </a:srgbClr>
            </a:solidFill>
            <a:latin typeface="Gill Sans MT" panose="020B0502020104020203"/>
            <a:ea typeface="+mn-ea"/>
            <a:cs typeface="+mn-cs"/>
          </a:endParaRPr>
        </a:p>
      </dgm:t>
    </dgm:pt>
    <dgm:pt modelId="{03C3F3C3-89BA-440F-A93D-6EB278C5958C}" type="parTrans" cxnId="{B430218F-98F8-49F0-82E6-17BD64FF1D60}">
      <dgm:prSet/>
      <dgm:spPr/>
      <dgm:t>
        <a:bodyPr/>
        <a:lstStyle/>
        <a:p>
          <a:endParaRPr lang="en-US"/>
        </a:p>
      </dgm:t>
    </dgm:pt>
    <dgm:pt modelId="{70568104-C255-4E24-8CC6-447B7FA56648}" type="sibTrans" cxnId="{B430218F-98F8-49F0-82E6-17BD64FF1D60}">
      <dgm:prSet/>
      <dgm:spPr/>
      <dgm:t>
        <a:bodyPr/>
        <a:lstStyle/>
        <a:p>
          <a:endParaRPr lang="en-US"/>
        </a:p>
      </dgm:t>
    </dgm:pt>
    <dgm:pt modelId="{1E1074E4-9C4B-4B0C-A930-AB7E7B3C0294}">
      <dgm:prSet custT="1"/>
      <dgm:spPr/>
      <dgm:t>
        <a:bodyPr/>
        <a:lstStyle/>
        <a:p>
          <a:pPr>
            <a:lnSpc>
              <a:spcPct val="100000"/>
            </a:lnSpc>
            <a:defRPr cap="all"/>
          </a:pP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II – </a:t>
          </a:r>
          <a:b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b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LES DONNEES</a:t>
          </a:r>
          <a:endParaRPr lang="en-US" sz="2400" u="sng" kern="1200" cap="all" dirty="0">
            <a:solidFill>
              <a:srgbClr val="373545">
                <a:hueOff val="0"/>
                <a:satOff val="0"/>
                <a:lumOff val="0"/>
                <a:alphaOff val="0"/>
              </a:srgbClr>
            </a:solidFill>
            <a:latin typeface="Gill Sans MT" panose="020B0502020104020203"/>
            <a:ea typeface="+mn-ea"/>
            <a:cs typeface="+mn-cs"/>
          </a:endParaRPr>
        </a:p>
      </dgm:t>
    </dgm:pt>
    <dgm:pt modelId="{52780AF5-2B25-4632-9F1D-0F7C2DA1B214}" type="parTrans" cxnId="{E8832001-7AE7-4FEB-8EAA-71ED82330194}">
      <dgm:prSet/>
      <dgm:spPr/>
      <dgm:t>
        <a:bodyPr/>
        <a:lstStyle/>
        <a:p>
          <a:endParaRPr lang="en-US"/>
        </a:p>
      </dgm:t>
    </dgm:pt>
    <dgm:pt modelId="{5F00A057-D4A4-4F54-BEDD-66576B7538A8}" type="sibTrans" cxnId="{E8832001-7AE7-4FEB-8EAA-71ED82330194}">
      <dgm:prSet/>
      <dgm:spPr/>
      <dgm:t>
        <a:bodyPr/>
        <a:lstStyle/>
        <a:p>
          <a:endParaRPr lang="en-US"/>
        </a:p>
      </dgm:t>
    </dgm:pt>
    <dgm:pt modelId="{8EF55E5E-4EAD-40CB-B926-4C40FEA992A6}">
      <dgm:prSet custT="1"/>
      <dgm:spPr/>
      <dgm:t>
        <a:bodyPr/>
        <a:lstStyle/>
        <a:p>
          <a:pPr>
            <a:lnSpc>
              <a:spcPct val="100000"/>
            </a:lnSpc>
            <a:defRPr cap="all"/>
          </a:pP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III – </a:t>
          </a:r>
          <a:b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b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LES ANALYSES</a:t>
          </a:r>
          <a:endParaRPr lang="en-US" sz="2400" u="sng" kern="1200" cap="all" dirty="0">
            <a:solidFill>
              <a:srgbClr val="373545">
                <a:hueOff val="0"/>
                <a:satOff val="0"/>
                <a:lumOff val="0"/>
                <a:alphaOff val="0"/>
              </a:srgbClr>
            </a:solidFill>
            <a:latin typeface="Gill Sans MT" panose="020B0502020104020203"/>
            <a:ea typeface="+mn-ea"/>
            <a:cs typeface="+mn-cs"/>
          </a:endParaRPr>
        </a:p>
      </dgm:t>
    </dgm:pt>
    <dgm:pt modelId="{A756C1AD-DF09-416C-81A9-B4A7461AC692}" type="parTrans" cxnId="{85DBE088-C07A-40CA-B14B-8ADF5DDD8690}">
      <dgm:prSet/>
      <dgm:spPr/>
      <dgm:t>
        <a:bodyPr/>
        <a:lstStyle/>
        <a:p>
          <a:endParaRPr lang="en-US"/>
        </a:p>
      </dgm:t>
    </dgm:pt>
    <dgm:pt modelId="{B9F5301B-E239-4CFF-8C24-E9309AB59B79}" type="sibTrans" cxnId="{85DBE088-C07A-40CA-B14B-8ADF5DDD8690}">
      <dgm:prSet/>
      <dgm:spPr/>
      <dgm:t>
        <a:bodyPr/>
        <a:lstStyle/>
        <a:p>
          <a:endParaRPr lang="en-US"/>
        </a:p>
      </dgm:t>
    </dgm:pt>
    <dgm:pt modelId="{5EBAE988-FEB0-4CF4-8E01-E5CFE26554A7}">
      <dgm:prSet custT="1"/>
      <dgm:spPr/>
      <dgm:t>
        <a:bodyPr/>
        <a:lstStyle/>
        <a:p>
          <a:pPr>
            <a:lnSpc>
              <a:spcPct val="100000"/>
            </a:lnSpc>
            <a:defRPr cap="all"/>
          </a:pPr>
          <a:r>
            <a:rPr lang="en-US" sz="2400" u="sng" kern="1200" cap="all" dirty="0">
              <a:solidFill>
                <a:srgbClr val="373545">
                  <a:hueOff val="0"/>
                  <a:satOff val="0"/>
                  <a:lumOff val="0"/>
                  <a:alphaOff val="0"/>
                </a:srgbClr>
              </a:solidFill>
              <a:latin typeface="Gill Sans MT" panose="020B0502020104020203"/>
              <a:ea typeface="+mn-ea"/>
              <a:cs typeface="+mn-cs"/>
            </a:rPr>
            <a:t>IV – </a:t>
          </a:r>
        </a:p>
        <a:p>
          <a:pPr>
            <a:lnSpc>
              <a:spcPct val="100000"/>
            </a:lnSpc>
            <a:defRPr cap="all"/>
          </a:pPr>
          <a:r>
            <a:rPr lang="en-US" sz="2000" u="sng" kern="1200" cap="all" dirty="0">
              <a:solidFill>
                <a:srgbClr val="373545">
                  <a:hueOff val="0"/>
                  <a:satOff val="0"/>
                  <a:lumOff val="0"/>
                  <a:alphaOff val="0"/>
                </a:srgbClr>
              </a:solidFill>
              <a:latin typeface="Gill Sans MT" panose="020B0502020104020203"/>
              <a:ea typeface="+mn-ea"/>
              <a:cs typeface="+mn-cs"/>
            </a:rPr>
            <a:t>SCORE EGAPRO ET</a:t>
          </a:r>
          <a:br>
            <a:rPr lang="en-US" sz="1800" u="sng" kern="1200" cap="all" dirty="0">
              <a:solidFill>
                <a:srgbClr val="373545">
                  <a:hueOff val="0"/>
                  <a:satOff val="0"/>
                  <a:lumOff val="0"/>
                  <a:alphaOff val="0"/>
                </a:srgbClr>
              </a:solidFill>
              <a:latin typeface="Gill Sans MT" panose="020B0502020104020203"/>
              <a:ea typeface="+mn-ea"/>
              <a:cs typeface="+mn-cs"/>
            </a:rPr>
          </a:br>
          <a:r>
            <a:rPr lang="en-US" sz="20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RECOMMANDATIONS</a:t>
          </a:r>
          <a:endParaRPr lang="en-US" sz="2000" u="sng" kern="1200" cap="all" dirty="0">
            <a:solidFill>
              <a:srgbClr val="373545">
                <a:hueOff val="0"/>
                <a:satOff val="0"/>
                <a:lumOff val="0"/>
                <a:alphaOff val="0"/>
              </a:srgbClr>
            </a:solidFill>
            <a:latin typeface="Gill Sans MT" panose="020B0502020104020203"/>
            <a:ea typeface="+mn-ea"/>
            <a:cs typeface="+mn-cs"/>
          </a:endParaRPr>
        </a:p>
      </dgm:t>
    </dgm:pt>
    <dgm:pt modelId="{56B5D647-3703-40AF-810D-95F70A991E06}" type="parTrans" cxnId="{C0F51A63-FB37-464F-80A4-E6863F82F823}">
      <dgm:prSet/>
      <dgm:spPr/>
      <dgm:t>
        <a:bodyPr/>
        <a:lstStyle/>
        <a:p>
          <a:endParaRPr lang="fr-FR"/>
        </a:p>
      </dgm:t>
    </dgm:pt>
    <dgm:pt modelId="{2E6312E2-AD0C-45D2-B7D0-17F2AC5E2688}" type="sibTrans" cxnId="{C0F51A63-FB37-464F-80A4-E6863F82F823}">
      <dgm:prSet/>
      <dgm:spPr/>
      <dgm:t>
        <a:bodyPr/>
        <a:lstStyle/>
        <a:p>
          <a:endParaRPr lang="fr-FR"/>
        </a:p>
      </dgm:t>
    </dgm:pt>
    <dgm:pt modelId="{0EDBD23E-9727-4276-BB89-5BFCF91BA3BA}" type="pres">
      <dgm:prSet presAssocID="{31E127E6-34E6-449C-8C06-7EBDB49DF305}" presName="root" presStyleCnt="0">
        <dgm:presLayoutVars>
          <dgm:dir/>
          <dgm:resizeHandles val="exact"/>
        </dgm:presLayoutVars>
      </dgm:prSet>
      <dgm:spPr/>
    </dgm:pt>
    <dgm:pt modelId="{44CE4F2F-3744-408A-861A-EA116463ECAF}" type="pres">
      <dgm:prSet presAssocID="{6FB9384C-FE1B-499E-90FA-F72F78FE1C94}" presName="compNode" presStyleCnt="0"/>
      <dgm:spPr/>
    </dgm:pt>
    <dgm:pt modelId="{357EB31F-FC70-4AE9-9D56-4A92852AEC3D}" type="pres">
      <dgm:prSet presAssocID="{6FB9384C-FE1B-499E-90FA-F72F78FE1C94}" presName="iconBgRect" presStyleLbl="bgShp" presStyleIdx="0" presStyleCnt="4"/>
      <dgm:spPr>
        <a:solidFill>
          <a:srgbClr val="83AFCC"/>
        </a:solidFill>
      </dgm:spPr>
    </dgm:pt>
    <dgm:pt modelId="{4BD3BC9E-3C03-40C3-87B6-198144D70BE4}" type="pres">
      <dgm:prSet presAssocID="{6FB9384C-FE1B-499E-90FA-F72F78FE1C9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aduation Cap"/>
        </a:ext>
      </dgm:extLst>
    </dgm:pt>
    <dgm:pt modelId="{58119E5D-12B2-4689-8D60-7B5FAD75692E}" type="pres">
      <dgm:prSet presAssocID="{6FB9384C-FE1B-499E-90FA-F72F78FE1C94}" presName="spaceRect" presStyleCnt="0"/>
      <dgm:spPr/>
    </dgm:pt>
    <dgm:pt modelId="{E27B5202-4A84-47BD-A1B6-A0F8483A08B4}" type="pres">
      <dgm:prSet presAssocID="{6FB9384C-FE1B-499E-90FA-F72F78FE1C94}" presName="textRect" presStyleLbl="revTx" presStyleIdx="0" presStyleCnt="4">
        <dgm:presLayoutVars>
          <dgm:chMax val="1"/>
          <dgm:chPref val="1"/>
        </dgm:presLayoutVars>
      </dgm:prSet>
      <dgm:spPr/>
    </dgm:pt>
    <dgm:pt modelId="{497C32FB-4409-4376-88A6-9EAEBB9719F2}" type="pres">
      <dgm:prSet presAssocID="{70568104-C255-4E24-8CC6-447B7FA56648}" presName="sibTrans" presStyleCnt="0"/>
      <dgm:spPr/>
    </dgm:pt>
    <dgm:pt modelId="{998536E5-E521-474C-B0CD-FC3C945BD830}" type="pres">
      <dgm:prSet presAssocID="{1E1074E4-9C4B-4B0C-A930-AB7E7B3C0294}" presName="compNode" presStyleCnt="0"/>
      <dgm:spPr/>
    </dgm:pt>
    <dgm:pt modelId="{42783567-C0A3-45D1-BD00-513C1CD2AB18}" type="pres">
      <dgm:prSet presAssocID="{1E1074E4-9C4B-4B0C-A930-AB7E7B3C0294}" presName="iconBgRect" presStyleLbl="bgShp" presStyleIdx="1" presStyleCnt="4"/>
      <dgm:spPr>
        <a:xfrm>
          <a:off x="3379078" y="858949"/>
          <a:ext cx="1461693" cy="1461693"/>
        </a:xfrm>
        <a:prstGeom prst="ellipse">
          <a:avLst/>
        </a:prstGeom>
        <a:solidFill>
          <a:srgbClr val="83AFCC"/>
        </a:solidFill>
        <a:ln>
          <a:noFill/>
        </a:ln>
        <a:effectLst/>
      </dgm:spPr>
    </dgm:pt>
    <dgm:pt modelId="{D96495FF-359F-40D8-8D61-92A75CDC51E7}" type="pres">
      <dgm:prSet presAssocID="{1E1074E4-9C4B-4B0C-A930-AB7E7B3C029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6379A04D-D156-4C7B-8391-BE1F22F0211C}" type="pres">
      <dgm:prSet presAssocID="{1E1074E4-9C4B-4B0C-A930-AB7E7B3C0294}" presName="spaceRect" presStyleCnt="0"/>
      <dgm:spPr/>
    </dgm:pt>
    <dgm:pt modelId="{75CF555A-259D-4499-8E17-9665717D82FE}" type="pres">
      <dgm:prSet presAssocID="{1E1074E4-9C4B-4B0C-A930-AB7E7B3C0294}" presName="textRect" presStyleLbl="revTx" presStyleIdx="1" presStyleCnt="4">
        <dgm:presLayoutVars>
          <dgm:chMax val="1"/>
          <dgm:chPref val="1"/>
        </dgm:presLayoutVars>
      </dgm:prSet>
      <dgm:spPr/>
    </dgm:pt>
    <dgm:pt modelId="{CFD30269-9391-4C69-A35F-372D22929F8F}" type="pres">
      <dgm:prSet presAssocID="{5F00A057-D4A4-4F54-BEDD-66576B7538A8}" presName="sibTrans" presStyleCnt="0"/>
      <dgm:spPr/>
    </dgm:pt>
    <dgm:pt modelId="{C6D0AB2C-89F3-466E-AD18-91015AF24D56}" type="pres">
      <dgm:prSet presAssocID="{8EF55E5E-4EAD-40CB-B926-4C40FEA992A6}" presName="compNode" presStyleCnt="0"/>
      <dgm:spPr/>
    </dgm:pt>
    <dgm:pt modelId="{F254C9BB-60C7-4754-98F0-933A480F7FDD}" type="pres">
      <dgm:prSet presAssocID="{8EF55E5E-4EAD-40CB-B926-4C40FEA992A6}" presName="iconBgRect" presStyleLbl="bgShp" presStyleIdx="2" presStyleCnt="4"/>
      <dgm:spPr>
        <a:xfrm>
          <a:off x="6194636" y="858949"/>
          <a:ext cx="1461693" cy="1461693"/>
        </a:xfrm>
        <a:prstGeom prst="ellipse">
          <a:avLst/>
        </a:prstGeom>
        <a:solidFill>
          <a:srgbClr val="83AFCC"/>
        </a:solidFill>
        <a:ln>
          <a:noFill/>
        </a:ln>
        <a:effectLst/>
      </dgm:spPr>
    </dgm:pt>
    <dgm:pt modelId="{FE2202BC-58D7-46A6-89B8-FBBC0935B4B6}" type="pres">
      <dgm:prSet presAssocID="{8EF55E5E-4EAD-40CB-B926-4C40FEA992A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28583A98-6568-4888-892C-5A22C2960AAF}" type="pres">
      <dgm:prSet presAssocID="{8EF55E5E-4EAD-40CB-B926-4C40FEA992A6}" presName="spaceRect" presStyleCnt="0"/>
      <dgm:spPr/>
    </dgm:pt>
    <dgm:pt modelId="{D3D9C9A7-B58A-4370-A523-06CCB5EA8C42}" type="pres">
      <dgm:prSet presAssocID="{8EF55E5E-4EAD-40CB-B926-4C40FEA992A6}" presName="textRect" presStyleLbl="revTx" presStyleIdx="2" presStyleCnt="4">
        <dgm:presLayoutVars>
          <dgm:chMax val="1"/>
          <dgm:chPref val="1"/>
        </dgm:presLayoutVars>
      </dgm:prSet>
      <dgm:spPr/>
    </dgm:pt>
    <dgm:pt modelId="{20B6D565-2A58-47FF-861F-CA4230C063CE}" type="pres">
      <dgm:prSet presAssocID="{B9F5301B-E239-4CFF-8C24-E9309AB59B79}" presName="sibTrans" presStyleCnt="0"/>
      <dgm:spPr/>
    </dgm:pt>
    <dgm:pt modelId="{B990765B-10D5-4D5F-95AE-BC0AFEE62135}" type="pres">
      <dgm:prSet presAssocID="{5EBAE988-FEB0-4CF4-8E01-E5CFE26554A7}" presName="compNode" presStyleCnt="0"/>
      <dgm:spPr/>
    </dgm:pt>
    <dgm:pt modelId="{01A1263A-71D4-47B9-A9A9-C49600F0FFF6}" type="pres">
      <dgm:prSet presAssocID="{5EBAE988-FEB0-4CF4-8E01-E5CFE26554A7}" presName="iconBgRect" presStyleLbl="bgShp" presStyleIdx="3" presStyleCnt="4"/>
      <dgm:spPr>
        <a:xfrm>
          <a:off x="9162246" y="858949"/>
          <a:ext cx="1461693" cy="1461693"/>
        </a:xfrm>
        <a:prstGeom prst="ellipse">
          <a:avLst/>
        </a:prstGeom>
        <a:solidFill>
          <a:srgbClr val="83AFCC"/>
        </a:solidFill>
        <a:ln>
          <a:noFill/>
        </a:ln>
        <a:effectLst/>
      </dgm:spPr>
    </dgm:pt>
    <dgm:pt modelId="{6FE170AB-543A-4105-AC19-6CA9F6EA4303}" type="pres">
      <dgm:prSet presAssocID="{5EBAE988-FEB0-4CF4-8E01-E5CFE26554A7}"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Presse-papiers vérifié contour"/>
        </a:ext>
      </dgm:extLst>
    </dgm:pt>
    <dgm:pt modelId="{50840929-1A31-4563-9004-26BC1CD2CCD7}" type="pres">
      <dgm:prSet presAssocID="{5EBAE988-FEB0-4CF4-8E01-E5CFE26554A7}" presName="spaceRect" presStyleCnt="0"/>
      <dgm:spPr/>
    </dgm:pt>
    <dgm:pt modelId="{88874129-3BC1-44F6-A049-3EEF06E579E5}" type="pres">
      <dgm:prSet presAssocID="{5EBAE988-FEB0-4CF4-8E01-E5CFE26554A7}" presName="textRect" presStyleLbl="revTx" presStyleIdx="3" presStyleCnt="4" custScaleX="112691">
        <dgm:presLayoutVars>
          <dgm:chMax val="1"/>
          <dgm:chPref val="1"/>
        </dgm:presLayoutVars>
      </dgm:prSet>
      <dgm:spPr/>
    </dgm:pt>
  </dgm:ptLst>
  <dgm:cxnLst>
    <dgm:cxn modelId="{E8832001-7AE7-4FEB-8EAA-71ED82330194}" srcId="{31E127E6-34E6-449C-8C06-7EBDB49DF305}" destId="{1E1074E4-9C4B-4B0C-A930-AB7E7B3C0294}" srcOrd="1" destOrd="0" parTransId="{52780AF5-2B25-4632-9F1D-0F7C2DA1B214}" sibTransId="{5F00A057-D4A4-4F54-BEDD-66576B7538A8}"/>
    <dgm:cxn modelId="{C046EE0F-3787-40BE-AC0F-58324BBE866B}" type="presOf" srcId="{6FB9384C-FE1B-499E-90FA-F72F78FE1C94}" destId="{E27B5202-4A84-47BD-A1B6-A0F8483A08B4}" srcOrd="0" destOrd="0" presId="urn:microsoft.com/office/officeart/2018/5/layout/IconCircleLabelList"/>
    <dgm:cxn modelId="{F5EA3730-9120-4385-97CF-E28B5476902E}" type="presOf" srcId="{8EF55E5E-4EAD-40CB-B926-4C40FEA992A6}" destId="{D3D9C9A7-B58A-4370-A523-06CCB5EA8C42}" srcOrd="0" destOrd="0" presId="urn:microsoft.com/office/officeart/2018/5/layout/IconCircleLabelList"/>
    <dgm:cxn modelId="{C0F51A63-FB37-464F-80A4-E6863F82F823}" srcId="{31E127E6-34E6-449C-8C06-7EBDB49DF305}" destId="{5EBAE988-FEB0-4CF4-8E01-E5CFE26554A7}" srcOrd="3" destOrd="0" parTransId="{56B5D647-3703-40AF-810D-95F70A991E06}" sibTransId="{2E6312E2-AD0C-45D2-B7D0-17F2AC5E2688}"/>
    <dgm:cxn modelId="{E0AD2974-4407-4CEA-9CCD-52480B0CE9C7}" type="presOf" srcId="{31E127E6-34E6-449C-8C06-7EBDB49DF305}" destId="{0EDBD23E-9727-4276-BB89-5BFCF91BA3BA}" srcOrd="0" destOrd="0" presId="urn:microsoft.com/office/officeart/2018/5/layout/IconCircleLabelList"/>
    <dgm:cxn modelId="{85DBE088-C07A-40CA-B14B-8ADF5DDD8690}" srcId="{31E127E6-34E6-449C-8C06-7EBDB49DF305}" destId="{8EF55E5E-4EAD-40CB-B926-4C40FEA992A6}" srcOrd="2" destOrd="0" parTransId="{A756C1AD-DF09-416C-81A9-B4A7461AC692}" sibTransId="{B9F5301B-E239-4CFF-8C24-E9309AB59B79}"/>
    <dgm:cxn modelId="{B430218F-98F8-49F0-82E6-17BD64FF1D60}" srcId="{31E127E6-34E6-449C-8C06-7EBDB49DF305}" destId="{6FB9384C-FE1B-499E-90FA-F72F78FE1C94}" srcOrd="0" destOrd="0" parTransId="{03C3F3C3-89BA-440F-A93D-6EB278C5958C}" sibTransId="{70568104-C255-4E24-8CC6-447B7FA56648}"/>
    <dgm:cxn modelId="{ADDED2CF-D142-49AE-ADA8-131103AD4C61}" type="presOf" srcId="{5EBAE988-FEB0-4CF4-8E01-E5CFE26554A7}" destId="{88874129-3BC1-44F6-A049-3EEF06E579E5}" srcOrd="0" destOrd="0" presId="urn:microsoft.com/office/officeart/2018/5/layout/IconCircleLabelList"/>
    <dgm:cxn modelId="{CB80FAEF-15BC-4CBC-A38D-F00A70442118}" type="presOf" srcId="{1E1074E4-9C4B-4B0C-A930-AB7E7B3C0294}" destId="{75CF555A-259D-4499-8E17-9665717D82FE}" srcOrd="0" destOrd="0" presId="urn:microsoft.com/office/officeart/2018/5/layout/IconCircleLabelList"/>
    <dgm:cxn modelId="{8266C9A0-A2DE-4CEC-AE5A-3AF256D91210}" type="presParOf" srcId="{0EDBD23E-9727-4276-BB89-5BFCF91BA3BA}" destId="{44CE4F2F-3744-408A-861A-EA116463ECAF}" srcOrd="0" destOrd="0" presId="urn:microsoft.com/office/officeart/2018/5/layout/IconCircleLabelList"/>
    <dgm:cxn modelId="{CE9BD825-086A-4F2A-8A69-68424607438F}" type="presParOf" srcId="{44CE4F2F-3744-408A-861A-EA116463ECAF}" destId="{357EB31F-FC70-4AE9-9D56-4A92852AEC3D}" srcOrd="0" destOrd="0" presId="urn:microsoft.com/office/officeart/2018/5/layout/IconCircleLabelList"/>
    <dgm:cxn modelId="{B3DFCA84-968D-44C3-AB4D-412D8801A3CC}" type="presParOf" srcId="{44CE4F2F-3744-408A-861A-EA116463ECAF}" destId="{4BD3BC9E-3C03-40C3-87B6-198144D70BE4}" srcOrd="1" destOrd="0" presId="urn:microsoft.com/office/officeart/2018/5/layout/IconCircleLabelList"/>
    <dgm:cxn modelId="{1F843CA3-89C8-4780-9442-B8AB05418206}" type="presParOf" srcId="{44CE4F2F-3744-408A-861A-EA116463ECAF}" destId="{58119E5D-12B2-4689-8D60-7B5FAD75692E}" srcOrd="2" destOrd="0" presId="urn:microsoft.com/office/officeart/2018/5/layout/IconCircleLabelList"/>
    <dgm:cxn modelId="{7AC71129-D2D0-405D-A91F-2F6F464E57A3}" type="presParOf" srcId="{44CE4F2F-3744-408A-861A-EA116463ECAF}" destId="{E27B5202-4A84-47BD-A1B6-A0F8483A08B4}" srcOrd="3" destOrd="0" presId="urn:microsoft.com/office/officeart/2018/5/layout/IconCircleLabelList"/>
    <dgm:cxn modelId="{9543E5C0-949C-4FDE-B010-81BD92DF9A6B}" type="presParOf" srcId="{0EDBD23E-9727-4276-BB89-5BFCF91BA3BA}" destId="{497C32FB-4409-4376-88A6-9EAEBB9719F2}" srcOrd="1" destOrd="0" presId="urn:microsoft.com/office/officeart/2018/5/layout/IconCircleLabelList"/>
    <dgm:cxn modelId="{D03A37EE-3687-4D11-8AC7-10D598439838}" type="presParOf" srcId="{0EDBD23E-9727-4276-BB89-5BFCF91BA3BA}" destId="{998536E5-E521-474C-B0CD-FC3C945BD830}" srcOrd="2" destOrd="0" presId="urn:microsoft.com/office/officeart/2018/5/layout/IconCircleLabelList"/>
    <dgm:cxn modelId="{4074C1DD-A363-4E04-9660-91EC61E78DC6}" type="presParOf" srcId="{998536E5-E521-474C-B0CD-FC3C945BD830}" destId="{42783567-C0A3-45D1-BD00-513C1CD2AB18}" srcOrd="0" destOrd="0" presId="urn:microsoft.com/office/officeart/2018/5/layout/IconCircleLabelList"/>
    <dgm:cxn modelId="{376DA4BC-3A47-4548-9C3A-69543B754954}" type="presParOf" srcId="{998536E5-E521-474C-B0CD-FC3C945BD830}" destId="{D96495FF-359F-40D8-8D61-92A75CDC51E7}" srcOrd="1" destOrd="0" presId="urn:microsoft.com/office/officeart/2018/5/layout/IconCircleLabelList"/>
    <dgm:cxn modelId="{8324BCEC-755C-40D7-9E20-E26FBA3305AD}" type="presParOf" srcId="{998536E5-E521-474C-B0CD-FC3C945BD830}" destId="{6379A04D-D156-4C7B-8391-BE1F22F0211C}" srcOrd="2" destOrd="0" presId="urn:microsoft.com/office/officeart/2018/5/layout/IconCircleLabelList"/>
    <dgm:cxn modelId="{DF0F6DC1-4E3F-40B3-97C7-8C72268B4DB7}" type="presParOf" srcId="{998536E5-E521-474C-B0CD-FC3C945BD830}" destId="{75CF555A-259D-4499-8E17-9665717D82FE}" srcOrd="3" destOrd="0" presId="urn:microsoft.com/office/officeart/2018/5/layout/IconCircleLabelList"/>
    <dgm:cxn modelId="{84A01815-137A-46A4-BC3F-3B93B8D86D41}" type="presParOf" srcId="{0EDBD23E-9727-4276-BB89-5BFCF91BA3BA}" destId="{CFD30269-9391-4C69-A35F-372D22929F8F}" srcOrd="3" destOrd="0" presId="urn:microsoft.com/office/officeart/2018/5/layout/IconCircleLabelList"/>
    <dgm:cxn modelId="{E01ACE1B-5220-4DC6-B962-CE7CF42A06AB}" type="presParOf" srcId="{0EDBD23E-9727-4276-BB89-5BFCF91BA3BA}" destId="{C6D0AB2C-89F3-466E-AD18-91015AF24D56}" srcOrd="4" destOrd="0" presId="urn:microsoft.com/office/officeart/2018/5/layout/IconCircleLabelList"/>
    <dgm:cxn modelId="{94C2369A-33A7-4373-9D50-0CF9A70940D6}" type="presParOf" srcId="{C6D0AB2C-89F3-466E-AD18-91015AF24D56}" destId="{F254C9BB-60C7-4754-98F0-933A480F7FDD}" srcOrd="0" destOrd="0" presId="urn:microsoft.com/office/officeart/2018/5/layout/IconCircleLabelList"/>
    <dgm:cxn modelId="{2C4A02EE-9A22-4F1A-BE28-FC9DCD606CA0}" type="presParOf" srcId="{C6D0AB2C-89F3-466E-AD18-91015AF24D56}" destId="{FE2202BC-58D7-46A6-89B8-FBBC0935B4B6}" srcOrd="1" destOrd="0" presId="urn:microsoft.com/office/officeart/2018/5/layout/IconCircleLabelList"/>
    <dgm:cxn modelId="{2E92EC13-174F-49EF-B47E-7156D5CF770A}" type="presParOf" srcId="{C6D0AB2C-89F3-466E-AD18-91015AF24D56}" destId="{28583A98-6568-4888-892C-5A22C2960AAF}" srcOrd="2" destOrd="0" presId="urn:microsoft.com/office/officeart/2018/5/layout/IconCircleLabelList"/>
    <dgm:cxn modelId="{A699B190-48C7-4BBC-A62E-857EA48EBC29}" type="presParOf" srcId="{C6D0AB2C-89F3-466E-AD18-91015AF24D56}" destId="{D3D9C9A7-B58A-4370-A523-06CCB5EA8C42}" srcOrd="3" destOrd="0" presId="urn:microsoft.com/office/officeart/2018/5/layout/IconCircleLabelList"/>
    <dgm:cxn modelId="{56167277-8CC4-403C-A7E3-12B5120C2C1B}" type="presParOf" srcId="{0EDBD23E-9727-4276-BB89-5BFCF91BA3BA}" destId="{20B6D565-2A58-47FF-861F-CA4230C063CE}" srcOrd="5" destOrd="0" presId="urn:microsoft.com/office/officeart/2018/5/layout/IconCircleLabelList"/>
    <dgm:cxn modelId="{70C50D90-C8B5-42E8-A556-DE1B5A32A5CE}" type="presParOf" srcId="{0EDBD23E-9727-4276-BB89-5BFCF91BA3BA}" destId="{B990765B-10D5-4D5F-95AE-BC0AFEE62135}" srcOrd="6" destOrd="0" presId="urn:microsoft.com/office/officeart/2018/5/layout/IconCircleLabelList"/>
    <dgm:cxn modelId="{0A433507-7574-41DF-8E4C-3C690FF37D83}" type="presParOf" srcId="{B990765B-10D5-4D5F-95AE-BC0AFEE62135}" destId="{01A1263A-71D4-47B9-A9A9-C49600F0FFF6}" srcOrd="0" destOrd="0" presId="urn:microsoft.com/office/officeart/2018/5/layout/IconCircleLabelList"/>
    <dgm:cxn modelId="{040AD922-E73A-4C79-B479-DAC030D34B00}" type="presParOf" srcId="{B990765B-10D5-4D5F-95AE-BC0AFEE62135}" destId="{6FE170AB-543A-4105-AC19-6CA9F6EA4303}" srcOrd="1" destOrd="0" presId="urn:microsoft.com/office/officeart/2018/5/layout/IconCircleLabelList"/>
    <dgm:cxn modelId="{9A6E1692-4D5A-4E2B-9CDD-AB118CD42590}" type="presParOf" srcId="{B990765B-10D5-4D5F-95AE-BC0AFEE62135}" destId="{50840929-1A31-4563-9004-26BC1CD2CCD7}" srcOrd="2" destOrd="0" presId="urn:microsoft.com/office/officeart/2018/5/layout/IconCircleLabelList"/>
    <dgm:cxn modelId="{8F3B8F4B-338A-44FD-86AC-5E2B55904FD6}" type="presParOf" srcId="{B990765B-10D5-4D5F-95AE-BC0AFEE62135}" destId="{88874129-3BC1-44F6-A049-3EEF06E579E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EB31F-FC70-4AE9-9D56-4A92852AEC3D}">
      <dsp:nvSpPr>
        <dsp:cNvPr id="0" name=""/>
        <dsp:cNvSpPr/>
      </dsp:nvSpPr>
      <dsp:spPr>
        <a:xfrm>
          <a:off x="563520" y="857416"/>
          <a:ext cx="1461693" cy="1461693"/>
        </a:xfrm>
        <a:prstGeom prst="ellipse">
          <a:avLst/>
        </a:prstGeom>
        <a:solidFill>
          <a:srgbClr val="83AFCC"/>
        </a:solidFill>
        <a:ln>
          <a:noFill/>
        </a:ln>
        <a:effectLst/>
      </dsp:spPr>
      <dsp:style>
        <a:lnRef idx="0">
          <a:scrgbClr r="0" g="0" b="0"/>
        </a:lnRef>
        <a:fillRef idx="1">
          <a:scrgbClr r="0" g="0" b="0"/>
        </a:fillRef>
        <a:effectRef idx="0">
          <a:scrgbClr r="0" g="0" b="0"/>
        </a:effectRef>
        <a:fontRef idx="minor"/>
      </dsp:style>
    </dsp:sp>
    <dsp:sp modelId="{4BD3BC9E-3C03-40C3-87B6-198144D70BE4}">
      <dsp:nvSpPr>
        <dsp:cNvPr id="0" name=""/>
        <dsp:cNvSpPr/>
      </dsp:nvSpPr>
      <dsp:spPr>
        <a:xfrm>
          <a:off x="875028" y="1168925"/>
          <a:ext cx="838676" cy="8386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7B5202-4A84-47BD-A1B6-A0F8483A08B4}">
      <dsp:nvSpPr>
        <dsp:cNvPr id="0" name=""/>
        <dsp:cNvSpPr/>
      </dsp:nvSpPr>
      <dsp:spPr>
        <a:xfrm>
          <a:off x="96257" y="2774392"/>
          <a:ext cx="2396219" cy="1083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I – PRESENTATION DE L’ETUDE</a:t>
          </a:r>
          <a:endParaRPr lang="en-US" sz="2400" u="sng" kern="1200" cap="all" dirty="0">
            <a:solidFill>
              <a:srgbClr val="373545">
                <a:hueOff val="0"/>
                <a:satOff val="0"/>
                <a:lumOff val="0"/>
                <a:alphaOff val="0"/>
              </a:srgbClr>
            </a:solidFill>
            <a:latin typeface="Gill Sans MT" panose="020B0502020104020203"/>
            <a:ea typeface="+mn-ea"/>
            <a:cs typeface="+mn-cs"/>
          </a:endParaRPr>
        </a:p>
      </dsp:txBody>
      <dsp:txXfrm>
        <a:off x="96257" y="2774392"/>
        <a:ext cx="2396219" cy="1083066"/>
      </dsp:txXfrm>
    </dsp:sp>
    <dsp:sp modelId="{42783567-C0A3-45D1-BD00-513C1CD2AB18}">
      <dsp:nvSpPr>
        <dsp:cNvPr id="0" name=""/>
        <dsp:cNvSpPr/>
      </dsp:nvSpPr>
      <dsp:spPr>
        <a:xfrm>
          <a:off x="3379078" y="857416"/>
          <a:ext cx="1461693" cy="1461693"/>
        </a:xfrm>
        <a:prstGeom prst="ellipse">
          <a:avLst/>
        </a:prstGeom>
        <a:solidFill>
          <a:srgbClr val="83AFCC"/>
        </a:solidFill>
        <a:ln>
          <a:noFill/>
        </a:ln>
        <a:effectLst/>
      </dsp:spPr>
      <dsp:style>
        <a:lnRef idx="0">
          <a:scrgbClr r="0" g="0" b="0"/>
        </a:lnRef>
        <a:fillRef idx="1">
          <a:scrgbClr r="0" g="0" b="0"/>
        </a:fillRef>
        <a:effectRef idx="0">
          <a:scrgbClr r="0" g="0" b="0"/>
        </a:effectRef>
        <a:fontRef idx="minor"/>
      </dsp:style>
    </dsp:sp>
    <dsp:sp modelId="{D96495FF-359F-40D8-8D61-92A75CDC51E7}">
      <dsp:nvSpPr>
        <dsp:cNvPr id="0" name=""/>
        <dsp:cNvSpPr/>
      </dsp:nvSpPr>
      <dsp:spPr>
        <a:xfrm>
          <a:off x="3690586" y="1168925"/>
          <a:ext cx="838676" cy="8386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CF555A-259D-4499-8E17-9665717D82FE}">
      <dsp:nvSpPr>
        <dsp:cNvPr id="0" name=""/>
        <dsp:cNvSpPr/>
      </dsp:nvSpPr>
      <dsp:spPr>
        <a:xfrm>
          <a:off x="2911815" y="2774392"/>
          <a:ext cx="2396219" cy="1083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II – </a:t>
          </a:r>
          <a:b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b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LES DONNEES</a:t>
          </a:r>
          <a:endParaRPr lang="en-US" sz="2400" u="sng" kern="1200" cap="all" dirty="0">
            <a:solidFill>
              <a:srgbClr val="373545">
                <a:hueOff val="0"/>
                <a:satOff val="0"/>
                <a:lumOff val="0"/>
                <a:alphaOff val="0"/>
              </a:srgbClr>
            </a:solidFill>
            <a:latin typeface="Gill Sans MT" panose="020B0502020104020203"/>
            <a:ea typeface="+mn-ea"/>
            <a:cs typeface="+mn-cs"/>
          </a:endParaRPr>
        </a:p>
      </dsp:txBody>
      <dsp:txXfrm>
        <a:off x="2911815" y="2774392"/>
        <a:ext cx="2396219" cy="1083066"/>
      </dsp:txXfrm>
    </dsp:sp>
    <dsp:sp modelId="{F254C9BB-60C7-4754-98F0-933A480F7FDD}">
      <dsp:nvSpPr>
        <dsp:cNvPr id="0" name=""/>
        <dsp:cNvSpPr/>
      </dsp:nvSpPr>
      <dsp:spPr>
        <a:xfrm>
          <a:off x="6194636" y="857416"/>
          <a:ext cx="1461693" cy="1461693"/>
        </a:xfrm>
        <a:prstGeom prst="ellipse">
          <a:avLst/>
        </a:prstGeom>
        <a:solidFill>
          <a:srgbClr val="83AFCC"/>
        </a:solidFill>
        <a:ln>
          <a:noFill/>
        </a:ln>
        <a:effectLst/>
      </dsp:spPr>
      <dsp:style>
        <a:lnRef idx="0">
          <a:scrgbClr r="0" g="0" b="0"/>
        </a:lnRef>
        <a:fillRef idx="1">
          <a:scrgbClr r="0" g="0" b="0"/>
        </a:fillRef>
        <a:effectRef idx="0">
          <a:scrgbClr r="0" g="0" b="0"/>
        </a:effectRef>
        <a:fontRef idx="minor"/>
      </dsp:style>
    </dsp:sp>
    <dsp:sp modelId="{FE2202BC-58D7-46A6-89B8-FBBC0935B4B6}">
      <dsp:nvSpPr>
        <dsp:cNvPr id="0" name=""/>
        <dsp:cNvSpPr/>
      </dsp:nvSpPr>
      <dsp:spPr>
        <a:xfrm>
          <a:off x="6506144" y="1168925"/>
          <a:ext cx="838676" cy="8386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D9C9A7-B58A-4370-A523-06CCB5EA8C42}">
      <dsp:nvSpPr>
        <dsp:cNvPr id="0" name=""/>
        <dsp:cNvSpPr/>
      </dsp:nvSpPr>
      <dsp:spPr>
        <a:xfrm>
          <a:off x="5727373" y="2774392"/>
          <a:ext cx="2396219" cy="1083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III – </a:t>
          </a:r>
          <a:b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b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LES ANALYSES</a:t>
          </a:r>
          <a:endParaRPr lang="en-US" sz="2400" u="sng" kern="1200" cap="all" dirty="0">
            <a:solidFill>
              <a:srgbClr val="373545">
                <a:hueOff val="0"/>
                <a:satOff val="0"/>
                <a:lumOff val="0"/>
                <a:alphaOff val="0"/>
              </a:srgbClr>
            </a:solidFill>
            <a:latin typeface="Gill Sans MT" panose="020B0502020104020203"/>
            <a:ea typeface="+mn-ea"/>
            <a:cs typeface="+mn-cs"/>
          </a:endParaRPr>
        </a:p>
      </dsp:txBody>
      <dsp:txXfrm>
        <a:off x="5727373" y="2774392"/>
        <a:ext cx="2396219" cy="1083066"/>
      </dsp:txXfrm>
    </dsp:sp>
    <dsp:sp modelId="{01A1263A-71D4-47B9-A9A9-C49600F0FFF6}">
      <dsp:nvSpPr>
        <dsp:cNvPr id="0" name=""/>
        <dsp:cNvSpPr/>
      </dsp:nvSpPr>
      <dsp:spPr>
        <a:xfrm>
          <a:off x="9162246" y="857416"/>
          <a:ext cx="1461693" cy="1461693"/>
        </a:xfrm>
        <a:prstGeom prst="ellipse">
          <a:avLst/>
        </a:prstGeom>
        <a:solidFill>
          <a:srgbClr val="83AFCC"/>
        </a:solidFill>
        <a:ln>
          <a:noFill/>
        </a:ln>
        <a:effectLst/>
      </dsp:spPr>
      <dsp:style>
        <a:lnRef idx="0">
          <a:scrgbClr r="0" g="0" b="0"/>
        </a:lnRef>
        <a:fillRef idx="1">
          <a:scrgbClr r="0" g="0" b="0"/>
        </a:fillRef>
        <a:effectRef idx="0">
          <a:scrgbClr r="0" g="0" b="0"/>
        </a:effectRef>
        <a:fontRef idx="minor"/>
      </dsp:style>
    </dsp:sp>
    <dsp:sp modelId="{6FE170AB-543A-4105-AC19-6CA9F6EA4303}">
      <dsp:nvSpPr>
        <dsp:cNvPr id="0" name=""/>
        <dsp:cNvSpPr/>
      </dsp:nvSpPr>
      <dsp:spPr>
        <a:xfrm>
          <a:off x="9473755" y="1168925"/>
          <a:ext cx="838676" cy="83867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5875" cap="flat"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874129-3BC1-44F6-A049-3EEF06E579E5}">
      <dsp:nvSpPr>
        <dsp:cNvPr id="0" name=""/>
        <dsp:cNvSpPr/>
      </dsp:nvSpPr>
      <dsp:spPr>
        <a:xfrm>
          <a:off x="8542931" y="2774392"/>
          <a:ext cx="2700323" cy="1083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u="sng" kern="1200" cap="all" dirty="0">
              <a:solidFill>
                <a:srgbClr val="373545">
                  <a:hueOff val="0"/>
                  <a:satOff val="0"/>
                  <a:lumOff val="0"/>
                  <a:alphaOff val="0"/>
                </a:srgbClr>
              </a:solidFill>
              <a:latin typeface="Gill Sans MT" panose="020B0502020104020203"/>
              <a:ea typeface="+mn-ea"/>
              <a:cs typeface="+mn-cs"/>
            </a:rPr>
            <a:t>IV – </a:t>
          </a:r>
        </a:p>
        <a:p>
          <a:pPr marL="0" lvl="0" indent="0" algn="ctr" defTabSz="1066800">
            <a:lnSpc>
              <a:spcPct val="100000"/>
            </a:lnSpc>
            <a:spcBef>
              <a:spcPct val="0"/>
            </a:spcBef>
            <a:spcAft>
              <a:spcPct val="35000"/>
            </a:spcAft>
            <a:buNone/>
            <a:defRPr cap="all"/>
          </a:pPr>
          <a:r>
            <a:rPr lang="en-US" sz="2000" u="sng" kern="1200" cap="all" dirty="0">
              <a:solidFill>
                <a:srgbClr val="373545">
                  <a:hueOff val="0"/>
                  <a:satOff val="0"/>
                  <a:lumOff val="0"/>
                  <a:alphaOff val="0"/>
                </a:srgbClr>
              </a:solidFill>
              <a:latin typeface="Gill Sans MT" panose="020B0502020104020203"/>
              <a:ea typeface="+mn-ea"/>
              <a:cs typeface="+mn-cs"/>
            </a:rPr>
            <a:t>SCORE EGAPRO ET</a:t>
          </a:r>
          <a:br>
            <a:rPr lang="en-US" sz="1800" u="sng" kern="1200" cap="all" dirty="0">
              <a:solidFill>
                <a:srgbClr val="373545">
                  <a:hueOff val="0"/>
                  <a:satOff val="0"/>
                  <a:lumOff val="0"/>
                  <a:alphaOff val="0"/>
                </a:srgbClr>
              </a:solidFill>
              <a:latin typeface="Gill Sans MT" panose="020B0502020104020203"/>
              <a:ea typeface="+mn-ea"/>
              <a:cs typeface="+mn-cs"/>
            </a:rPr>
          </a:br>
          <a:r>
            <a:rPr lang="en-US" sz="20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RECOMMANDATIONS</a:t>
          </a:r>
          <a:endParaRPr lang="en-US" sz="2000" u="sng" kern="1200" cap="all" dirty="0">
            <a:solidFill>
              <a:srgbClr val="373545">
                <a:hueOff val="0"/>
                <a:satOff val="0"/>
                <a:lumOff val="0"/>
                <a:alphaOff val="0"/>
              </a:srgbClr>
            </a:solidFill>
            <a:latin typeface="Gill Sans MT" panose="020B0502020104020203"/>
            <a:ea typeface="+mn-ea"/>
            <a:cs typeface="+mn-cs"/>
          </a:endParaRPr>
        </a:p>
      </dsp:txBody>
      <dsp:txXfrm>
        <a:off x="8542931" y="2774392"/>
        <a:ext cx="2700323" cy="108306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8A761C43-90B0-443C-86EC-3C0DD5DA01AA}" type="datetime1">
              <a:rPr lang="fr-FR" smtClean="0"/>
              <a:t>24/03/2025</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4360E59-1627-4404-ACC5-51C744AB0F27}" type="slidenum">
              <a:rPr lang="fr-FR" smtClean="0"/>
              <a:t>‹N°›</a:t>
            </a:fld>
            <a:endParaRPr lang="fr-FR"/>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pPr rtl="0"/>
            <a:endParaRPr lang="fr-FR" noProof="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pPr rtl="0"/>
            <a:fld id="{F69C82B5-293F-43D8-BDBA-2AB8C5A97E24}" type="datetime1">
              <a:rPr lang="fr-FR" noProof="0" smtClean="0"/>
              <a:t>24/03/2025</a:t>
            </a:fld>
            <a:endParaRPr lang="fr-FR" noProof="0"/>
          </a:p>
        </p:txBody>
      </p:sp>
      <p:sp>
        <p:nvSpPr>
          <p:cNvPr id="4" name="Espace réservé de l’image des diapositives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dirty="0"/>
              <a:t>Modifier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pPr rtl="0"/>
            <a:fld id="{841221E5-7225-48EB-A4EE-420E7BFCF705}" type="slidenum">
              <a:rPr lang="fr-FR" noProof="0" smtClean="0"/>
              <a:pPr/>
              <a:t>‹N°›</a:t>
            </a:fld>
            <a:endParaRPr lang="fr-FR" noProof="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gapro.travail.gouv.fr/index-egapro"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CEDF8-18BF-3E1B-847A-F402B2682C4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A697715-05C1-2512-6A00-60BB203473C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6358F7E-E361-ED61-4C12-DC1332BA224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487F7DC-3FD8-0365-BE3A-E793AEB87ED2}"/>
              </a:ext>
            </a:extLst>
          </p:cNvPr>
          <p:cNvSpPr>
            <a:spLocks noGrp="1"/>
          </p:cNvSpPr>
          <p:nvPr>
            <p:ph type="sldNum" sz="quarter" idx="5"/>
          </p:nvPr>
        </p:nvSpPr>
        <p:spPr/>
        <p:txBody>
          <a:bodyPr/>
          <a:lstStyle/>
          <a:p>
            <a:pPr rtl="0"/>
            <a:fld id="{841221E5-7225-48EB-A4EE-420E7BFCF705}" type="slidenum">
              <a:rPr lang="fr-FR" noProof="0" smtClean="0"/>
              <a:pPr rtl="0"/>
              <a:t>1</a:t>
            </a:fld>
            <a:endParaRPr lang="fr-FR" noProof="0"/>
          </a:p>
        </p:txBody>
      </p:sp>
    </p:spTree>
    <p:extLst>
      <p:ext uri="{BB962C8B-B14F-4D97-AF65-F5344CB8AC3E}">
        <p14:creationId xmlns:p14="http://schemas.microsoft.com/office/powerpoint/2010/main" val="3558804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31387-C03F-5628-E806-265D5C0C7EE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26B3A1D-2582-4FEC-63C3-2794875FBDA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89FB98B-BD2B-6922-5CC0-6110E480C538}"/>
              </a:ext>
            </a:extLst>
          </p:cNvPr>
          <p:cNvSpPr>
            <a:spLocks noGrp="1"/>
          </p:cNvSpPr>
          <p:nvPr>
            <p:ph type="body" idx="1"/>
          </p:nvPr>
        </p:nvSpPr>
        <p:spPr/>
        <p:txBody>
          <a:bodyPr/>
          <a:lstStyle/>
          <a:p>
            <a:r>
              <a:rPr lang="fr-FR" b="1" dirty="0"/>
              <a:t>VOLONTE DE RATTRAPAGE DES SALAIRES ?</a:t>
            </a:r>
          </a:p>
        </p:txBody>
      </p:sp>
      <p:sp>
        <p:nvSpPr>
          <p:cNvPr id="4" name="Espace réservé du numéro de diapositive 3">
            <a:extLst>
              <a:ext uri="{FF2B5EF4-FFF2-40B4-BE49-F238E27FC236}">
                <a16:creationId xmlns:a16="http://schemas.microsoft.com/office/drawing/2014/main" id="{05AD5908-A507-7550-5472-CB92BFA45440}"/>
              </a:ext>
            </a:extLst>
          </p:cNvPr>
          <p:cNvSpPr>
            <a:spLocks noGrp="1"/>
          </p:cNvSpPr>
          <p:nvPr>
            <p:ph type="sldNum" sz="quarter" idx="5"/>
          </p:nvPr>
        </p:nvSpPr>
        <p:spPr/>
        <p:txBody>
          <a:bodyPr/>
          <a:lstStyle/>
          <a:p>
            <a:pPr rtl="0"/>
            <a:fld id="{841221E5-7225-48EB-A4EE-420E7BFCF705}" type="slidenum">
              <a:rPr lang="fr-FR" noProof="0" smtClean="0"/>
              <a:pPr rtl="0"/>
              <a:t>15</a:t>
            </a:fld>
            <a:endParaRPr lang="fr-FR" noProof="0"/>
          </a:p>
        </p:txBody>
      </p:sp>
    </p:spTree>
    <p:extLst>
      <p:ext uri="{BB962C8B-B14F-4D97-AF65-F5344CB8AC3E}">
        <p14:creationId xmlns:p14="http://schemas.microsoft.com/office/powerpoint/2010/main" val="3677938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D18A0-7AB3-CCF5-078B-ABFB26CCA6D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D1A0F88-7807-C57A-0611-02A1E883BBE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2FEBC2A-9E11-44A0-C9E1-6DF63BEEE1A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Part des contrats par Genre: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dirty="0"/>
              <a:t>- 2 fois plus de femmes en CDD que d’homme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Taux </a:t>
            </a:r>
            <a:r>
              <a:rPr lang="fr-FR" sz="1200" b="1" dirty="0" err="1"/>
              <a:t>Moy</a:t>
            </a:r>
            <a:r>
              <a:rPr lang="fr-FR" sz="1200" b="1" dirty="0"/>
              <a:t> d’accident du Travail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0" dirty="0"/>
              <a:t>Globalement équilibré</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0" dirty="0"/>
              <a:t>En retrait pour les hommes commerciaux et Femmes en Informatique (petits effectifs)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Taux </a:t>
            </a:r>
            <a:r>
              <a:rPr lang="fr-FR" sz="1200" b="1" dirty="0" err="1"/>
              <a:t>Moy</a:t>
            </a:r>
            <a:r>
              <a:rPr lang="fr-FR" sz="1200" b="1" dirty="0"/>
              <a:t> d’accès au Temps Partiel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0" dirty="0"/>
              <a:t>Globalement équilibré</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0" dirty="0"/>
              <a:t>Très variable selon le Genre et le service</a:t>
            </a:r>
            <a:br>
              <a:rPr lang="fr-FR" sz="1200" b="0" dirty="0"/>
            </a:br>
            <a:r>
              <a:rPr lang="fr-FR" sz="1200" b="0" dirty="0"/>
              <a:t>=&gt; vérifier que chacun est informé et a un accès équitable au Temps partiel souhaité</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p>
        </p:txBody>
      </p:sp>
      <p:sp>
        <p:nvSpPr>
          <p:cNvPr id="4" name="Espace réservé du numéro de diapositive 3">
            <a:extLst>
              <a:ext uri="{FF2B5EF4-FFF2-40B4-BE49-F238E27FC236}">
                <a16:creationId xmlns:a16="http://schemas.microsoft.com/office/drawing/2014/main" id="{F81C3E8E-4069-5E5C-6C9B-F25FD492A592}"/>
              </a:ext>
            </a:extLst>
          </p:cNvPr>
          <p:cNvSpPr>
            <a:spLocks noGrp="1"/>
          </p:cNvSpPr>
          <p:nvPr>
            <p:ph type="sldNum" sz="quarter" idx="5"/>
          </p:nvPr>
        </p:nvSpPr>
        <p:spPr/>
        <p:txBody>
          <a:bodyPr/>
          <a:lstStyle/>
          <a:p>
            <a:pPr rtl="0"/>
            <a:fld id="{841221E5-7225-48EB-A4EE-420E7BFCF705}" type="slidenum">
              <a:rPr lang="fr-FR" noProof="0" smtClean="0"/>
              <a:pPr rtl="0"/>
              <a:t>16</a:t>
            </a:fld>
            <a:endParaRPr lang="fr-FR" noProof="0"/>
          </a:p>
        </p:txBody>
      </p:sp>
    </p:spTree>
    <p:extLst>
      <p:ext uri="{BB962C8B-B14F-4D97-AF65-F5344CB8AC3E}">
        <p14:creationId xmlns:p14="http://schemas.microsoft.com/office/powerpoint/2010/main" val="1477657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57A05-266D-6BD5-B594-BA58E40B7EC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EFE4D94-5C96-06E9-AF61-1682DCBB964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0A025DD-EC30-9971-FC28-679CA8DE073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latin typeface="Times New Roman" panose="02020603050405020304" pitchFamily="18" charset="0"/>
                <a:cs typeface="Times New Roman" panose="02020603050405020304" pitchFamily="18" charset="0"/>
              </a:rPr>
              <a:t>↑→↓</a:t>
            </a:r>
            <a:endParaRPr lang="fr-FR" sz="1200" b="1" dirty="0"/>
          </a:p>
          <a:p>
            <a:r>
              <a:rPr lang="fr-FR" dirty="0">
                <a:hlinkClick r:id="rId3"/>
              </a:rPr>
              <a:t>Source : </a:t>
            </a:r>
            <a:r>
              <a:rPr lang="fr-FR" dirty="0" err="1">
                <a:hlinkClick r:id="rId3"/>
              </a:rPr>
              <a:t>Egapro</a:t>
            </a:r>
            <a:r>
              <a:rPr lang="fr-FR" dirty="0"/>
              <a:t> </a:t>
            </a:r>
            <a:r>
              <a:rPr lang="fr-FR" b="0" i="0" dirty="0">
                <a:solidFill>
                  <a:srgbClr val="3A3A3A"/>
                </a:solidFill>
                <a:effectLst/>
                <a:latin typeface="Marianne"/>
              </a:rPr>
              <a:t>https://egapro.travail.gouv.fr/index-egapro :</a:t>
            </a:r>
          </a:p>
          <a:p>
            <a:r>
              <a:rPr lang="fr-FR" b="1" i="0" u="sng" dirty="0">
                <a:solidFill>
                  <a:srgbClr val="3A3A3A"/>
                </a:solidFill>
                <a:effectLst/>
                <a:latin typeface="Marianne"/>
              </a:rPr>
              <a:t>SCORE&lt;75 :</a:t>
            </a:r>
            <a:br>
              <a:rPr lang="fr-FR" b="0" i="0" dirty="0">
                <a:solidFill>
                  <a:srgbClr val="3A3A3A"/>
                </a:solidFill>
                <a:effectLst/>
                <a:latin typeface="Marianne"/>
              </a:rPr>
            </a:br>
            <a:r>
              <a:rPr lang="fr-FR" b="0" i="0" dirty="0">
                <a:solidFill>
                  <a:srgbClr val="3A3A3A"/>
                </a:solidFill>
                <a:effectLst/>
                <a:latin typeface="Marianne"/>
              </a:rPr>
              <a:t>Les entreprises et UES ayant obtenu un index inférieur à 75 points doivent publier, par une communication externe et au sein de l’entreprise, les mesures de correction qu’elles ont définies par accord ou, à défaut, par décision unilatérale. </a:t>
            </a:r>
          </a:p>
          <a:p>
            <a:r>
              <a:rPr lang="fr-FR" b="1" i="0" u="sng" dirty="0">
                <a:solidFill>
                  <a:srgbClr val="3A3A3A"/>
                </a:solidFill>
                <a:effectLst/>
                <a:latin typeface="Marianne"/>
              </a:rPr>
              <a:t>SCORE&gt;85 :</a:t>
            </a:r>
          </a:p>
          <a:p>
            <a:r>
              <a:rPr lang="fr-FR" b="0" i="0" dirty="0">
                <a:solidFill>
                  <a:srgbClr val="3A3A3A"/>
                </a:solidFill>
                <a:effectLst/>
                <a:latin typeface="Marianne"/>
              </a:rPr>
              <a:t>Par ailleurs, celles ayant obtenu un index inférieur à 85 points doivent fixer, également par accord ou, à défaut, par décision unilatérale, et publier des objectifs de progression de chacun des indicateurs de l’Index. Dans les deux cas, elles doivent également les transmettre au comité social et économique et aux services du ministre chargé du travail.</a:t>
            </a:r>
          </a:p>
          <a:p>
            <a:endParaRPr lang="fr-FR" b="0" i="0" dirty="0">
              <a:solidFill>
                <a:srgbClr val="3A3A3A"/>
              </a:solidFill>
              <a:effectLst/>
              <a:latin typeface="Marianne"/>
            </a:endParaRPr>
          </a:p>
          <a:p>
            <a:r>
              <a:rPr lang="fr-FR" b="0" i="0" dirty="0">
                <a:solidFill>
                  <a:srgbClr val="3A3A3A"/>
                </a:solidFill>
                <a:effectLst/>
                <a:latin typeface="Marianne"/>
              </a:rPr>
              <a:t>CHOIX OUTILS DIAG EGAPRO SIMPLE :</a:t>
            </a:r>
            <a:br>
              <a:rPr lang="fr-FR" b="0" i="0" dirty="0">
                <a:solidFill>
                  <a:srgbClr val="3A3A3A"/>
                </a:solidFill>
                <a:effectLst/>
                <a:latin typeface="Marianne"/>
              </a:rPr>
            </a:br>
            <a:r>
              <a:rPr lang="fr-FR" b="0" i="0" dirty="0">
                <a:solidFill>
                  <a:srgbClr val="3A3A3A"/>
                </a:solidFill>
                <a:effectLst/>
                <a:latin typeface="Marianne"/>
              </a:rPr>
              <a:t>- sur le site du gouvernement (l’autre est sur l’</a:t>
            </a:r>
            <a:r>
              <a:rPr lang="fr-FR" b="0" i="0" dirty="0" err="1">
                <a:solidFill>
                  <a:srgbClr val="3A3A3A"/>
                </a:solidFill>
                <a:effectLst/>
                <a:latin typeface="Marianne"/>
              </a:rPr>
              <a:t>anact</a:t>
            </a:r>
            <a:r>
              <a:rPr lang="fr-FR" b="0" i="0" dirty="0">
                <a:solidFill>
                  <a:srgbClr val="3A3A3A"/>
                </a:solidFill>
                <a:effectLst/>
                <a:latin typeface="Marianne"/>
              </a:rPr>
              <a:t>)</a:t>
            </a:r>
            <a:br>
              <a:rPr lang="fr-FR" b="0" i="0" dirty="0">
                <a:solidFill>
                  <a:srgbClr val="3A3A3A"/>
                </a:solidFill>
                <a:effectLst/>
                <a:latin typeface="Marianne"/>
              </a:rPr>
            </a:br>
            <a:r>
              <a:rPr lang="fr-FR" b="0" i="0" dirty="0">
                <a:solidFill>
                  <a:srgbClr val="3A3A3A"/>
                </a:solidFill>
                <a:effectLst/>
                <a:latin typeface="Marianne"/>
              </a:rPr>
              <a:t>- tient compte des ETP</a:t>
            </a:r>
          </a:p>
          <a:p>
            <a:r>
              <a:rPr lang="fr-FR" b="0" i="0" dirty="0">
                <a:solidFill>
                  <a:srgbClr val="3A3A3A"/>
                </a:solidFill>
                <a:effectLst/>
                <a:latin typeface="Marianne"/>
              </a:rPr>
              <a:t>-tient compte de l’effort de rattrapage sur les salaires =&gt;donne un meilleur score, justifié à l’entreprise</a:t>
            </a:r>
          </a:p>
        </p:txBody>
      </p:sp>
      <p:sp>
        <p:nvSpPr>
          <p:cNvPr id="4" name="Espace réservé du numéro de diapositive 3">
            <a:extLst>
              <a:ext uri="{FF2B5EF4-FFF2-40B4-BE49-F238E27FC236}">
                <a16:creationId xmlns:a16="http://schemas.microsoft.com/office/drawing/2014/main" id="{DEB8DBD5-7BB9-EB27-3883-AC5B85C2A478}"/>
              </a:ext>
            </a:extLst>
          </p:cNvPr>
          <p:cNvSpPr>
            <a:spLocks noGrp="1"/>
          </p:cNvSpPr>
          <p:nvPr>
            <p:ph type="sldNum" sz="quarter" idx="5"/>
          </p:nvPr>
        </p:nvSpPr>
        <p:spPr/>
        <p:txBody>
          <a:bodyPr/>
          <a:lstStyle/>
          <a:p>
            <a:pPr rtl="0"/>
            <a:fld id="{841221E5-7225-48EB-A4EE-420E7BFCF705}" type="slidenum">
              <a:rPr lang="fr-FR" noProof="0" smtClean="0"/>
              <a:pPr rtl="0"/>
              <a:t>17</a:t>
            </a:fld>
            <a:endParaRPr lang="fr-FR" noProof="0"/>
          </a:p>
        </p:txBody>
      </p:sp>
    </p:spTree>
    <p:extLst>
      <p:ext uri="{BB962C8B-B14F-4D97-AF65-F5344CB8AC3E}">
        <p14:creationId xmlns:p14="http://schemas.microsoft.com/office/powerpoint/2010/main" val="230916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4C903-5BB9-72EB-C178-8C2C058D217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4A1B72D-E799-62BB-295A-6174283BDC2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A43A581-93C6-3E4F-CA53-7F8775811F6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Satisfaction Moyenne par ancienneté et par genre : je peux le supprimer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Niveaux de satisfaction Global équivalents :</a:t>
            </a:r>
            <a:br>
              <a:rPr lang="fr-FR" sz="1200" b="1" dirty="0"/>
            </a:br>
            <a:r>
              <a:rPr lang="fr-FR" sz="1200" b="0" dirty="0"/>
              <a:t>- Score très étalé avec une Moyenne et une médiane autour de 50</a:t>
            </a:r>
            <a:br>
              <a:rPr lang="fr-FR" sz="1200" b="0" dirty="0"/>
            </a:br>
            <a:r>
              <a:rPr lang="fr-FR" sz="1200" b="1" dirty="0"/>
              <a:t>Satisfaction par Age et par Genre :</a:t>
            </a:r>
            <a:br>
              <a:rPr lang="fr-FR" sz="1200" b="1" dirty="0"/>
            </a:br>
            <a:r>
              <a:rPr lang="fr-FR" sz="1200" b="0" dirty="0"/>
              <a:t>- en retrait chez les hommes de moins de 30 ans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Satisfaction Moyenne par Service et par Genre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dirty="0"/>
              <a:t>- Nuances selon les services.</a:t>
            </a:r>
            <a:br>
              <a:rPr lang="fr-FR" sz="1200" b="0" dirty="0"/>
            </a:br>
            <a:r>
              <a:rPr lang="fr-FR" sz="1200" b="0" dirty="0"/>
              <a:t>-retrait Des F en Informatique</a:t>
            </a:r>
            <a:br>
              <a:rPr lang="fr-FR" sz="1200" b="0" dirty="0"/>
            </a:br>
            <a:r>
              <a:rPr lang="fr-FR" sz="1200" b="0" dirty="0"/>
              <a:t>-Satisfaction des H RH au dessus de la moyenne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Satisfaction Moyenne par Ancienneté et par Genre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dirty="0"/>
              <a:t>- Supérieure pour les Femmes en milieu de carrière (10-14 ans)</a:t>
            </a:r>
            <a:br>
              <a:rPr lang="fr-FR" sz="1200" b="0" dirty="0"/>
            </a:br>
            <a:r>
              <a:rPr lang="fr-FR" sz="1200" b="0" dirty="0"/>
              <a:t>- en retrait chez les femmes de plus de 15 ans d’ancienneté</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endParaRPr lang="fr-FR" dirty="0"/>
          </a:p>
          <a:p>
            <a:endParaRPr lang="fr-FR" dirty="0"/>
          </a:p>
          <a:p>
            <a:endParaRPr lang="fr-FR" dirty="0"/>
          </a:p>
          <a:p>
            <a:r>
              <a:rPr lang="fr-FR" dirty="0"/>
              <a:t>Remarque dépassant le cadre de cette étude :</a:t>
            </a:r>
            <a:br>
              <a:rPr lang="fr-FR" dirty="0"/>
            </a:br>
            <a:r>
              <a:rPr lang="fr-FR" dirty="0"/>
              <a:t>même si le score parait faible: </a:t>
            </a:r>
            <a:br>
              <a:rPr lang="fr-FR" dirty="0"/>
            </a:br>
            <a:r>
              <a:rPr lang="fr-FR" dirty="0"/>
              <a:t>voir s’il y a un sujet par ailleurs, ou si c’est la méthode de </a:t>
            </a:r>
            <a:r>
              <a:rPr lang="fr-FR" dirty="0" err="1"/>
              <a:t>scoring</a:t>
            </a:r>
            <a:r>
              <a:rPr lang="fr-FR" dirty="0"/>
              <a:t> qui donne ce </a:t>
            </a:r>
            <a:r>
              <a:rPr lang="fr-FR" dirty="0" err="1"/>
              <a:t>pannel</a:t>
            </a:r>
            <a:r>
              <a:rPr lang="fr-FR" dirty="0"/>
              <a:t> là :</a:t>
            </a:r>
            <a:br>
              <a:rPr lang="fr-FR" dirty="0"/>
            </a:br>
            <a:r>
              <a:rPr lang="fr-FR" dirty="0"/>
              <a:t>peut-être une seule note de satisfaction, au lieu d’un </a:t>
            </a:r>
            <a:r>
              <a:rPr lang="fr-FR" dirty="0" err="1"/>
              <a:t>pannel</a:t>
            </a:r>
            <a:r>
              <a:rPr lang="fr-FR" dirty="0"/>
              <a:t> d’indicateurs qui évite les extrêmes.</a:t>
            </a:r>
            <a:br>
              <a:rPr lang="fr-FR" dirty="0"/>
            </a:br>
            <a:r>
              <a:rPr lang="fr-FR" dirty="0"/>
              <a:t>Quelqu’un de contrarié par exemple par une absence de ‘augmentation mettra 1 au global,</a:t>
            </a:r>
            <a:br>
              <a:rPr lang="fr-FR" dirty="0"/>
            </a:br>
            <a:r>
              <a:rPr lang="fr-FR" dirty="0"/>
              <a:t>alors qu’il voudrait mettre 1 à sa satisfaction salariale, et peut-être 100 à son ambiance de travail)</a:t>
            </a:r>
          </a:p>
        </p:txBody>
      </p:sp>
      <p:sp>
        <p:nvSpPr>
          <p:cNvPr id="4" name="Espace réservé du numéro de diapositive 3">
            <a:extLst>
              <a:ext uri="{FF2B5EF4-FFF2-40B4-BE49-F238E27FC236}">
                <a16:creationId xmlns:a16="http://schemas.microsoft.com/office/drawing/2014/main" id="{CB94619A-49F8-49A1-C4C1-EC11510C4733}"/>
              </a:ext>
            </a:extLst>
          </p:cNvPr>
          <p:cNvSpPr>
            <a:spLocks noGrp="1"/>
          </p:cNvSpPr>
          <p:nvPr>
            <p:ph type="sldNum" sz="quarter" idx="5"/>
          </p:nvPr>
        </p:nvSpPr>
        <p:spPr/>
        <p:txBody>
          <a:bodyPr/>
          <a:lstStyle/>
          <a:p>
            <a:pPr rtl="0"/>
            <a:fld id="{841221E5-7225-48EB-A4EE-420E7BFCF705}" type="slidenum">
              <a:rPr lang="fr-FR" noProof="0" smtClean="0"/>
              <a:pPr rtl="0"/>
              <a:t>22</a:t>
            </a:fld>
            <a:endParaRPr lang="fr-FR" noProof="0"/>
          </a:p>
        </p:txBody>
      </p:sp>
    </p:spTree>
    <p:extLst>
      <p:ext uri="{BB962C8B-B14F-4D97-AF65-F5344CB8AC3E}">
        <p14:creationId xmlns:p14="http://schemas.microsoft.com/office/powerpoint/2010/main" val="4123088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FE3E1-9EFB-B9E4-D1D8-0B7187C0D4E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1EE672F-6DCB-45DF-012B-7B412724AFD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3654F49-CAAB-E968-BD70-3B371AEF8B7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Part des contrats par Genre: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dirty="0"/>
              <a:t>- 2 fois plus de femmes en CDD que d’homme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Taux </a:t>
            </a:r>
            <a:r>
              <a:rPr lang="fr-FR" sz="1200" b="1" dirty="0" err="1"/>
              <a:t>Moy</a:t>
            </a:r>
            <a:r>
              <a:rPr lang="fr-FR" sz="1200" b="1" dirty="0"/>
              <a:t> d’accident du Travail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0" dirty="0"/>
              <a:t>Globalement équilibré</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0" dirty="0"/>
              <a:t>En retrait pour les hommes commerciaux et Femmes en Informatique (petits effectifs)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Taux </a:t>
            </a:r>
            <a:r>
              <a:rPr lang="fr-FR" sz="1200" b="1" dirty="0" err="1"/>
              <a:t>Moy</a:t>
            </a:r>
            <a:r>
              <a:rPr lang="fr-FR" sz="1200" b="1" dirty="0"/>
              <a:t> d’accès au Temps Partiel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0" dirty="0"/>
              <a:t>Globalement équilibré</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0" dirty="0"/>
              <a:t>Très variable selon le Genre et le service</a:t>
            </a:r>
            <a:br>
              <a:rPr lang="fr-FR" sz="1200" b="0" dirty="0"/>
            </a:br>
            <a:r>
              <a:rPr lang="fr-FR" sz="1200" b="0" dirty="0"/>
              <a:t>=&gt; vérifier que chacun est informé et a un accès équitable au Temps partiel souhaité</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p>
        </p:txBody>
      </p:sp>
      <p:sp>
        <p:nvSpPr>
          <p:cNvPr id="4" name="Espace réservé du numéro de diapositive 3">
            <a:extLst>
              <a:ext uri="{FF2B5EF4-FFF2-40B4-BE49-F238E27FC236}">
                <a16:creationId xmlns:a16="http://schemas.microsoft.com/office/drawing/2014/main" id="{37641A12-EBA7-55E2-14C2-4FB5EF9E1FF8}"/>
              </a:ext>
            </a:extLst>
          </p:cNvPr>
          <p:cNvSpPr>
            <a:spLocks noGrp="1"/>
          </p:cNvSpPr>
          <p:nvPr>
            <p:ph type="sldNum" sz="quarter" idx="5"/>
          </p:nvPr>
        </p:nvSpPr>
        <p:spPr/>
        <p:txBody>
          <a:bodyPr/>
          <a:lstStyle/>
          <a:p>
            <a:pPr rtl="0"/>
            <a:fld id="{841221E5-7225-48EB-A4EE-420E7BFCF705}" type="slidenum">
              <a:rPr lang="fr-FR" noProof="0" smtClean="0"/>
              <a:pPr rtl="0"/>
              <a:t>23</a:t>
            </a:fld>
            <a:endParaRPr lang="fr-FR" noProof="0"/>
          </a:p>
        </p:txBody>
      </p:sp>
    </p:spTree>
    <p:extLst>
      <p:ext uri="{BB962C8B-B14F-4D97-AF65-F5344CB8AC3E}">
        <p14:creationId xmlns:p14="http://schemas.microsoft.com/office/powerpoint/2010/main" val="3400379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CED12-F674-4446-E2DD-FAFF28E1752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B5AEDBC-D95D-5F28-A262-5D52C21A743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6500715-C4A8-8827-3C6D-BEE8D3B34C43}"/>
              </a:ext>
            </a:extLst>
          </p:cNvPr>
          <p:cNvSpPr>
            <a:spLocks noGrp="1"/>
          </p:cNvSpPr>
          <p:nvPr>
            <p:ph type="body" idx="1"/>
          </p:nvPr>
        </p:nvSpPr>
        <p:spPr/>
        <p:txBody>
          <a:bodyPr/>
          <a:lstStyle/>
          <a:p>
            <a:r>
              <a:rPr lang="fr-FR" dirty="0"/>
              <a:t>NOTE MENTORAT : pas forcément besoin de capturer écran mais juste la liste.</a:t>
            </a:r>
            <a:br>
              <a:rPr lang="fr-FR" dirty="0"/>
            </a:br>
            <a:r>
              <a:rPr lang="fr-FR" dirty="0"/>
              <a:t>On peut mentionner que celles que l’on retient.</a:t>
            </a:r>
          </a:p>
          <a:p>
            <a:endParaRPr lang="fr-FR" dirty="0"/>
          </a:p>
          <a:p>
            <a:r>
              <a:rPr lang="fr-FR" dirty="0"/>
              <a:t>ESSAYER DE VOIR SI JE NE PEUX PAS AVOIR QUE 2 DIAPOS POUR LES DONNEES</a:t>
            </a:r>
          </a:p>
          <a:p>
            <a:r>
              <a:rPr lang="fr-FR" dirty="0"/>
              <a:t>PAGE 1 : les données +Traitement des données post jonctions</a:t>
            </a:r>
          </a:p>
          <a:p>
            <a:r>
              <a:rPr lang="fr-FR" dirty="0"/>
              <a:t>PAGE 2: JONCTIONS et traitement post-jonction</a:t>
            </a:r>
          </a:p>
          <a:p>
            <a:endParaRPr lang="fr-FR" dirty="0"/>
          </a:p>
        </p:txBody>
      </p:sp>
      <p:sp>
        <p:nvSpPr>
          <p:cNvPr id="4" name="Espace réservé du numéro de diapositive 3">
            <a:extLst>
              <a:ext uri="{FF2B5EF4-FFF2-40B4-BE49-F238E27FC236}">
                <a16:creationId xmlns:a16="http://schemas.microsoft.com/office/drawing/2014/main" id="{BE28DAE5-A6B2-7497-F4CA-EC49E34F6F34}"/>
              </a:ext>
            </a:extLst>
          </p:cNvPr>
          <p:cNvSpPr>
            <a:spLocks noGrp="1"/>
          </p:cNvSpPr>
          <p:nvPr>
            <p:ph type="sldNum" sz="quarter" idx="5"/>
          </p:nvPr>
        </p:nvSpPr>
        <p:spPr/>
        <p:txBody>
          <a:bodyPr/>
          <a:lstStyle/>
          <a:p>
            <a:pPr rtl="0"/>
            <a:fld id="{841221E5-7225-48EB-A4EE-420E7BFCF705}" type="slidenum">
              <a:rPr lang="fr-FR" noProof="0" smtClean="0"/>
              <a:pPr rtl="0"/>
              <a:t>25</a:t>
            </a:fld>
            <a:endParaRPr lang="fr-FR" noProof="0"/>
          </a:p>
        </p:txBody>
      </p:sp>
    </p:spTree>
    <p:extLst>
      <p:ext uri="{BB962C8B-B14F-4D97-AF65-F5344CB8AC3E}">
        <p14:creationId xmlns:p14="http://schemas.microsoft.com/office/powerpoint/2010/main" val="4231541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5CCC3-9B75-770B-2010-BD2C8F937FA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7B22A73-6825-0DE4-812B-67184BA02E4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710B961-872B-B904-DE2E-4DF4367A5298}"/>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C389651-0871-CC70-7D2E-704709C48F39}"/>
              </a:ext>
            </a:extLst>
          </p:cNvPr>
          <p:cNvSpPr>
            <a:spLocks noGrp="1"/>
          </p:cNvSpPr>
          <p:nvPr>
            <p:ph type="sldNum" sz="quarter" idx="5"/>
          </p:nvPr>
        </p:nvSpPr>
        <p:spPr/>
        <p:txBody>
          <a:bodyPr/>
          <a:lstStyle/>
          <a:p>
            <a:pPr rtl="0"/>
            <a:fld id="{841221E5-7225-48EB-A4EE-420E7BFCF705}" type="slidenum">
              <a:rPr lang="fr-FR" noProof="0" smtClean="0"/>
              <a:pPr rtl="0"/>
              <a:t>4</a:t>
            </a:fld>
            <a:endParaRPr lang="fr-FR" noProof="0"/>
          </a:p>
        </p:txBody>
      </p:sp>
    </p:spTree>
    <p:extLst>
      <p:ext uri="{BB962C8B-B14F-4D97-AF65-F5344CB8AC3E}">
        <p14:creationId xmlns:p14="http://schemas.microsoft.com/office/powerpoint/2010/main" val="191473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NOTE MENTORAT : pas forcément besoin de capturer écran mais juste la liste.</a:t>
            </a:r>
            <a:br>
              <a:rPr lang="fr-FR" dirty="0"/>
            </a:br>
            <a:r>
              <a:rPr lang="fr-FR" dirty="0"/>
              <a:t>On peut mentionner que celles que l’on retient.</a:t>
            </a:r>
          </a:p>
          <a:p>
            <a:endParaRPr lang="fr-FR" dirty="0"/>
          </a:p>
          <a:p>
            <a:r>
              <a:rPr lang="fr-FR" dirty="0"/>
              <a:t>ESSAYER DE VOIR SI JE NE PEUX PAS AVOIR QUE 2 DIAPOS POUR LES DONNEES</a:t>
            </a:r>
          </a:p>
          <a:p>
            <a:r>
              <a:rPr lang="fr-FR" dirty="0"/>
              <a:t>PAGE 1 : les données +Traitement des données post jonctions</a:t>
            </a:r>
          </a:p>
          <a:p>
            <a:r>
              <a:rPr lang="fr-FR" dirty="0"/>
              <a:t>PAGE 2: JONCTIONS et traitement post-jonction</a:t>
            </a:r>
          </a:p>
          <a:p>
            <a:endParaRPr lang="fr-FR" dirty="0"/>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7</a:t>
            </a:fld>
            <a:endParaRPr lang="fr-FR" noProof="0"/>
          </a:p>
        </p:txBody>
      </p:sp>
    </p:spTree>
    <p:extLst>
      <p:ext uri="{BB962C8B-B14F-4D97-AF65-F5344CB8AC3E}">
        <p14:creationId xmlns:p14="http://schemas.microsoft.com/office/powerpoint/2010/main" val="2295223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dirty="0"/>
              <a:t>Traitement pour sortie csv Tableau :</a:t>
            </a:r>
          </a:p>
          <a:p>
            <a:r>
              <a:rPr lang="fr-FR" sz="1200" b="0" dirty="0"/>
              <a:t>-Suppression des colonnes calculées</a:t>
            </a:r>
          </a:p>
          <a:p>
            <a:r>
              <a:rPr lang="fr-FR" sz="1200" b="0" dirty="0"/>
              <a:t>-Anonymisation données sensibles (et non suppression, sur conseil Mentor)</a:t>
            </a:r>
            <a:endParaRPr lang="fr-FR" b="0" dirty="0"/>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8</a:t>
            </a:fld>
            <a:endParaRPr lang="fr-FR" noProof="0"/>
          </a:p>
        </p:txBody>
      </p:sp>
    </p:spTree>
    <p:extLst>
      <p:ext uri="{BB962C8B-B14F-4D97-AF65-F5344CB8AC3E}">
        <p14:creationId xmlns:p14="http://schemas.microsoft.com/office/powerpoint/2010/main" val="204104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D7FAF-3354-955B-838D-70E206B5141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1AFE525-476D-F889-B5E1-1D8F3F7FEA5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D7219D2-473E-7399-9104-AE4DD0134CE0}"/>
              </a:ext>
            </a:extLst>
          </p:cNvPr>
          <p:cNvSpPr>
            <a:spLocks noGrp="1"/>
          </p:cNvSpPr>
          <p:nvPr>
            <p:ph type="body" idx="1"/>
          </p:nvPr>
        </p:nvSpPr>
        <p:spPr/>
        <p:txBody>
          <a:bodyPr/>
          <a:lstStyle/>
          <a:p>
            <a:r>
              <a:rPr lang="fr-FR" dirty="0"/>
              <a:t>. Effectifs Totaux Equilibrés : 125 F 131 H</a:t>
            </a:r>
          </a:p>
          <a:p>
            <a:endParaRPr lang="fr-FR" dirty="0"/>
          </a:p>
          <a:p>
            <a:r>
              <a:rPr lang="fr-FR" dirty="0"/>
              <a:t>Tranche d’ancienneté :</a:t>
            </a:r>
            <a:br>
              <a:rPr lang="fr-FR" dirty="0"/>
            </a:br>
            <a:r>
              <a:rPr lang="fr-FR" dirty="0"/>
              <a:t>-forte proportion de femmes parmi les moins de 5 ans d’ancienneté</a:t>
            </a:r>
            <a:br>
              <a:rPr lang="fr-FR" dirty="0"/>
            </a:br>
            <a:r>
              <a:rPr lang="fr-FR" dirty="0"/>
              <a:t>=&gt;politique de féminisation entamée il </a:t>
            </a:r>
            <a:r>
              <a:rPr lang="fr-FR" dirty="0" err="1"/>
              <a:t>ya</a:t>
            </a:r>
            <a:r>
              <a:rPr lang="fr-FR" dirty="0"/>
              <a:t> moins de 5 ans</a:t>
            </a:r>
          </a:p>
        </p:txBody>
      </p:sp>
      <p:sp>
        <p:nvSpPr>
          <p:cNvPr id="4" name="Espace réservé du numéro de diapositive 3">
            <a:extLst>
              <a:ext uri="{FF2B5EF4-FFF2-40B4-BE49-F238E27FC236}">
                <a16:creationId xmlns:a16="http://schemas.microsoft.com/office/drawing/2014/main" id="{8039F4EA-80C9-BB19-0909-CD654A169A5B}"/>
              </a:ext>
            </a:extLst>
          </p:cNvPr>
          <p:cNvSpPr>
            <a:spLocks noGrp="1"/>
          </p:cNvSpPr>
          <p:nvPr>
            <p:ph type="sldNum" sz="quarter" idx="5"/>
          </p:nvPr>
        </p:nvSpPr>
        <p:spPr/>
        <p:txBody>
          <a:bodyPr/>
          <a:lstStyle/>
          <a:p>
            <a:pPr rtl="0"/>
            <a:fld id="{841221E5-7225-48EB-A4EE-420E7BFCF705}" type="slidenum">
              <a:rPr lang="fr-FR" noProof="0" smtClean="0"/>
              <a:pPr rtl="0"/>
              <a:t>10</a:t>
            </a:fld>
            <a:endParaRPr lang="fr-FR" noProof="0"/>
          </a:p>
        </p:txBody>
      </p:sp>
    </p:spTree>
    <p:extLst>
      <p:ext uri="{BB962C8B-B14F-4D97-AF65-F5344CB8AC3E}">
        <p14:creationId xmlns:p14="http://schemas.microsoft.com/office/powerpoint/2010/main" val="2389867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Proportion des Genres par Tranche </a:t>
            </a:r>
            <a:r>
              <a:rPr lang="fr-FR" sz="1200" b="1" dirty="0" err="1"/>
              <a:t>d’age</a:t>
            </a:r>
            <a:r>
              <a:rPr lang="fr-FR" sz="1200" b="1" dirty="0"/>
              <a:t> :</a:t>
            </a:r>
            <a:br>
              <a:rPr lang="fr-FR" sz="1200" b="0" dirty="0"/>
            </a:br>
            <a:r>
              <a:rPr lang="fr-FR" sz="1200" b="0" dirty="0"/>
              <a:t>-Répartition assez équilibré</a:t>
            </a:r>
            <a:br>
              <a:rPr lang="fr-FR" sz="1200" b="0" dirty="0"/>
            </a:br>
            <a:r>
              <a:rPr lang="fr-FR" sz="1200" b="0" dirty="0"/>
              <a:t>-chez les moins de 30 ans : 6F/5H.</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p>
          <a:p>
            <a:endParaRPr lang="fr-FR" dirty="0"/>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11</a:t>
            </a:fld>
            <a:endParaRPr lang="fr-FR" noProof="0"/>
          </a:p>
        </p:txBody>
      </p:sp>
    </p:spTree>
    <p:extLst>
      <p:ext uri="{BB962C8B-B14F-4D97-AF65-F5344CB8AC3E}">
        <p14:creationId xmlns:p14="http://schemas.microsoft.com/office/powerpoint/2010/main" val="2749881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B521-1A1B-4363-9D6F-F232E8459A5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E02FFCC-7DCE-369F-D07D-6E2E128F3F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94D9F81-3187-C46C-7B07-4B9A7850988A}"/>
              </a:ext>
            </a:extLst>
          </p:cNvPr>
          <p:cNvSpPr>
            <a:spLocks noGrp="1"/>
          </p:cNvSpPr>
          <p:nvPr>
            <p:ph type="body" idx="1"/>
          </p:nvPr>
        </p:nvSpPr>
        <p:spPr/>
        <p:txBody>
          <a:bodyPr/>
          <a:lstStyle/>
          <a:p>
            <a:r>
              <a:rPr lang="fr-FR" dirty="0"/>
              <a:t>Salaire Annuel en ETP : </a:t>
            </a:r>
          </a:p>
          <a:p>
            <a:r>
              <a:rPr lang="fr-FR" dirty="0"/>
              <a:t>- faible différence de la moyenne (3,5%)</a:t>
            </a:r>
          </a:p>
          <a:p>
            <a:pPr marL="171450" indent="-171450">
              <a:buFontTx/>
              <a:buChar char="-"/>
            </a:pPr>
            <a:r>
              <a:rPr lang="fr-FR" dirty="0"/>
              <a:t>Répartition des salaires assez similaires </a:t>
            </a:r>
            <a:br>
              <a:rPr lang="fr-FR" dirty="0"/>
            </a:br>
            <a:r>
              <a:rPr lang="fr-FR" dirty="0"/>
              <a:t>(un peu plus d’étalement de l’espace IQ des Ho, un peu plus d’étalement des extrêmes des F)</a:t>
            </a:r>
          </a:p>
          <a:p>
            <a:pPr marL="0" indent="0">
              <a:buFontTx/>
              <a:buNone/>
            </a:pPr>
            <a:endParaRPr lang="fr-FR" dirty="0"/>
          </a:p>
          <a:p>
            <a:pPr>
              <a:lnSpc>
                <a:spcPct val="110000"/>
              </a:lnSpc>
              <a:spcBef>
                <a:spcPts val="0"/>
              </a:spcBef>
              <a:buClr>
                <a:srgbClr val="333C6B"/>
              </a:buClr>
            </a:pPr>
            <a:r>
              <a:rPr lang="fr-FR" sz="1200" b="1" dirty="0"/>
              <a:t>Salaire Annuel en ETP par Service : </a:t>
            </a:r>
            <a:br>
              <a:rPr lang="fr-FR" sz="1200" b="1" dirty="0"/>
            </a:br>
            <a:r>
              <a:rPr lang="fr-FR" sz="1200" b="1" dirty="0"/>
              <a:t>- </a:t>
            </a:r>
            <a:r>
              <a:rPr lang="fr-FR" sz="1200" dirty="0"/>
              <a:t>Nuances par Service </a:t>
            </a:r>
            <a:br>
              <a:rPr lang="fr-FR" sz="1200" dirty="0"/>
            </a:br>
            <a:r>
              <a:rPr lang="fr-FR" sz="1200" dirty="0"/>
              <a:t>- pas de tendance notable</a:t>
            </a:r>
          </a:p>
          <a:p>
            <a:pPr>
              <a:lnSpc>
                <a:spcPct val="110000"/>
              </a:lnSpc>
              <a:spcBef>
                <a:spcPts val="0"/>
              </a:spcBef>
              <a:buClr>
                <a:srgbClr val="333C6B"/>
              </a:buClr>
            </a:pPr>
            <a:r>
              <a:rPr lang="fr-FR" sz="1200" b="1" dirty="0"/>
              <a:t>Salaire Annuel en ETP par Age :</a:t>
            </a:r>
            <a:br>
              <a:rPr lang="fr-FR" sz="1200" dirty="0"/>
            </a:br>
            <a:r>
              <a:rPr lang="fr-FR" sz="1200" dirty="0"/>
              <a:t>- Femme de moins de 30 ans en retrait sur la rémunération</a:t>
            </a:r>
          </a:p>
          <a:p>
            <a:pPr marL="0" indent="0">
              <a:buFontTx/>
              <a:buNone/>
            </a:pPr>
            <a:endParaRPr lang="fr-FR" dirty="0"/>
          </a:p>
          <a:p>
            <a:pPr marL="0" indent="0">
              <a:buFontTx/>
              <a:buNone/>
            </a:pPr>
            <a:r>
              <a:rPr lang="fr-FR" dirty="0"/>
              <a:t>AMELIORATION POSSIBLE sur les salaires des Femmes de moins de 30 ans</a:t>
            </a:r>
          </a:p>
          <a:p>
            <a:endParaRPr lang="fr-FR" dirty="0"/>
          </a:p>
        </p:txBody>
      </p:sp>
      <p:sp>
        <p:nvSpPr>
          <p:cNvPr id="4" name="Espace réservé du numéro de diapositive 3">
            <a:extLst>
              <a:ext uri="{FF2B5EF4-FFF2-40B4-BE49-F238E27FC236}">
                <a16:creationId xmlns:a16="http://schemas.microsoft.com/office/drawing/2014/main" id="{2F7EF318-169C-B49A-04AA-84E18E62A93B}"/>
              </a:ext>
            </a:extLst>
          </p:cNvPr>
          <p:cNvSpPr>
            <a:spLocks noGrp="1"/>
          </p:cNvSpPr>
          <p:nvPr>
            <p:ph type="sldNum" sz="quarter" idx="5"/>
          </p:nvPr>
        </p:nvSpPr>
        <p:spPr/>
        <p:txBody>
          <a:bodyPr/>
          <a:lstStyle/>
          <a:p>
            <a:pPr rtl="0"/>
            <a:fld id="{841221E5-7225-48EB-A4EE-420E7BFCF705}" type="slidenum">
              <a:rPr lang="fr-FR" noProof="0" smtClean="0"/>
              <a:pPr rtl="0"/>
              <a:t>12</a:t>
            </a:fld>
            <a:endParaRPr lang="fr-FR" noProof="0"/>
          </a:p>
        </p:txBody>
      </p:sp>
    </p:spTree>
    <p:extLst>
      <p:ext uri="{BB962C8B-B14F-4D97-AF65-F5344CB8AC3E}">
        <p14:creationId xmlns:p14="http://schemas.microsoft.com/office/powerpoint/2010/main" val="894167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AMELIORATIONS POSSIBLES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sur les salaires des Femmes de moins de 30 ans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Féminisations des plus haut salaire</a:t>
            </a:r>
          </a:p>
          <a:p>
            <a:endParaRPr lang="fr-FR" dirty="0"/>
          </a:p>
          <a:p>
            <a:r>
              <a:rPr lang="fr-FR" dirty="0"/>
              <a:t>Remarque :</a:t>
            </a:r>
          </a:p>
          <a:p>
            <a:r>
              <a:rPr lang="fr-FR" dirty="0"/>
              <a:t>Question Anonymisation :</a:t>
            </a:r>
          </a:p>
          <a:p>
            <a:r>
              <a:rPr lang="fr-FR" dirty="0"/>
              <a:t>-est-ce que je laisserai un nuage de points ho </a:t>
            </a:r>
            <a:r>
              <a:rPr lang="fr-FR" dirty="0" err="1"/>
              <a:t>fe</a:t>
            </a:r>
            <a:r>
              <a:rPr lang="fr-FR" dirty="0"/>
              <a:t> avec </a:t>
            </a:r>
            <a:r>
              <a:rPr lang="fr-FR" dirty="0" err="1"/>
              <a:t>l'age</a:t>
            </a:r>
            <a:r>
              <a:rPr lang="fr-FR" dirty="0"/>
              <a:t> ou même sur les 10 plus hauts salaires :</a:t>
            </a:r>
          </a:p>
          <a:p>
            <a:r>
              <a:rPr lang="fr-FR" dirty="0"/>
              <a:t>pas si vrai que ça, car </a:t>
            </a:r>
            <a:r>
              <a:rPr lang="fr-FR" dirty="0" err="1"/>
              <a:t>hros</a:t>
            </a:r>
            <a:r>
              <a:rPr lang="fr-FR" dirty="0"/>
              <a:t> ETP il </a:t>
            </a:r>
            <a:r>
              <a:rPr lang="fr-FR" dirty="0" err="1"/>
              <a:t>ya</a:t>
            </a:r>
            <a:r>
              <a:rPr lang="fr-FR" dirty="0"/>
              <a:t> 2 femmes dans les hauts salaires. Donc on ne pourra pas vraiment savoir à qui lequel est.</a:t>
            </a:r>
          </a:p>
          <a:p>
            <a:r>
              <a:rPr lang="fr-FR" dirty="0"/>
              <a:t>et dessus on ne voit pas qui est en ETP et qui ne l'est pas</a:t>
            </a:r>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13</a:t>
            </a:fld>
            <a:endParaRPr lang="fr-FR" noProof="0"/>
          </a:p>
        </p:txBody>
      </p:sp>
    </p:spTree>
    <p:extLst>
      <p:ext uri="{BB962C8B-B14F-4D97-AF65-F5344CB8AC3E}">
        <p14:creationId xmlns:p14="http://schemas.microsoft.com/office/powerpoint/2010/main" val="2269737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2E5D6-40C3-0401-28D5-A649C531445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40D5E49-7FD6-5C70-1D62-6B51C9728DE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7001E65-F125-7862-AEFC-0FA15E409592}"/>
              </a:ext>
            </a:extLst>
          </p:cNvPr>
          <p:cNvSpPr>
            <a:spLocks noGrp="1"/>
          </p:cNvSpPr>
          <p:nvPr>
            <p:ph type="body" idx="1"/>
          </p:nvPr>
        </p:nvSpPr>
        <p:spPr/>
        <p:txBody>
          <a:bodyPr/>
          <a:lstStyle/>
          <a:p>
            <a:r>
              <a:rPr lang="fr-FR" b="1" dirty="0"/>
              <a:t>VOLONTE DE RATTRAPAGE DES SALAIRES ?</a:t>
            </a:r>
          </a:p>
        </p:txBody>
      </p:sp>
      <p:sp>
        <p:nvSpPr>
          <p:cNvPr id="4" name="Espace réservé du numéro de diapositive 3">
            <a:extLst>
              <a:ext uri="{FF2B5EF4-FFF2-40B4-BE49-F238E27FC236}">
                <a16:creationId xmlns:a16="http://schemas.microsoft.com/office/drawing/2014/main" id="{265FDB26-F79F-9D62-78F6-F5B76DA4C03A}"/>
              </a:ext>
            </a:extLst>
          </p:cNvPr>
          <p:cNvSpPr>
            <a:spLocks noGrp="1"/>
          </p:cNvSpPr>
          <p:nvPr>
            <p:ph type="sldNum" sz="quarter" idx="5"/>
          </p:nvPr>
        </p:nvSpPr>
        <p:spPr/>
        <p:txBody>
          <a:bodyPr/>
          <a:lstStyle/>
          <a:p>
            <a:pPr rtl="0"/>
            <a:fld id="{841221E5-7225-48EB-A4EE-420E7BFCF705}" type="slidenum">
              <a:rPr lang="fr-FR" noProof="0" smtClean="0"/>
              <a:pPr rtl="0"/>
              <a:t>14</a:t>
            </a:fld>
            <a:endParaRPr lang="fr-FR" noProof="0"/>
          </a:p>
        </p:txBody>
      </p:sp>
    </p:spTree>
    <p:extLst>
      <p:ext uri="{BB962C8B-B14F-4D97-AF65-F5344CB8AC3E}">
        <p14:creationId xmlns:p14="http://schemas.microsoft.com/office/powerpoint/2010/main" val="1266556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dirty="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dirty="0"/>
          </a:p>
        </p:txBody>
      </p:sp>
      <p:cxnSp>
        <p:nvCxnSpPr>
          <p:cNvPr id="33" name="Straight Connector 32"/>
          <p:cNvCxnSpPr>
            <a:cxnSpLocks/>
          </p:cNvCxnSpPr>
          <p:nvPr/>
        </p:nvCxnSpPr>
        <p:spPr>
          <a:xfrm>
            <a:off x="432000" y="1188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485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_Comparaison_Sous_titre_HyperCompact_espace">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584000"/>
            <a:ext cx="5220000" cy="4500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552000" y="1584000"/>
            <a:ext cx="5220000" cy="4500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Text Placeholder 2">
            <a:extLst>
              <a:ext uri="{FF2B5EF4-FFF2-40B4-BE49-F238E27FC236}">
                <a16:creationId xmlns:a16="http://schemas.microsoft.com/office/drawing/2014/main" id="{C338D86E-95D4-4CA6-241B-F4C5E0AAAAA9}"/>
              </a:ext>
            </a:extLst>
          </p:cNvPr>
          <p:cNvSpPr>
            <a:spLocks noGrp="1"/>
          </p:cNvSpPr>
          <p:nvPr>
            <p:ph type="body" idx="14"/>
          </p:nvPr>
        </p:nvSpPr>
        <p:spPr>
          <a:xfrm>
            <a:off x="432000" y="1008000"/>
            <a:ext cx="5220000" cy="432000"/>
          </a:xfrm>
        </p:spPr>
        <p:txBody>
          <a:bodyPr anchor="b">
            <a:normAutofit/>
          </a:bodyPr>
          <a:lstStyle>
            <a:lvl1pPr marL="0" indent="0">
              <a:lnSpc>
                <a:spcPct val="100000"/>
              </a:lnSpc>
              <a:buNone/>
              <a:defRPr sz="2199" b="0" cap="all" baseline="0">
                <a:solidFill>
                  <a:srgbClr val="83AFCC"/>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8" name="Text Placeholder 2">
            <a:extLst>
              <a:ext uri="{FF2B5EF4-FFF2-40B4-BE49-F238E27FC236}">
                <a16:creationId xmlns:a16="http://schemas.microsoft.com/office/drawing/2014/main" id="{1947FD88-0FD2-0376-0097-9ABD9DCC3F40}"/>
              </a:ext>
            </a:extLst>
          </p:cNvPr>
          <p:cNvSpPr>
            <a:spLocks noGrp="1"/>
          </p:cNvSpPr>
          <p:nvPr>
            <p:ph type="body" idx="15"/>
          </p:nvPr>
        </p:nvSpPr>
        <p:spPr>
          <a:xfrm>
            <a:off x="6552000" y="1008000"/>
            <a:ext cx="5220000" cy="432000"/>
          </a:xfrm>
        </p:spPr>
        <p:txBody>
          <a:bodyPr anchor="b">
            <a:normAutofit/>
          </a:bodyPr>
          <a:lstStyle>
            <a:lvl1pPr marL="0" indent="0">
              <a:lnSpc>
                <a:spcPct val="100000"/>
              </a:lnSpc>
              <a:buNone/>
              <a:defRPr sz="2199" b="0" cap="all" baseline="0">
                <a:solidFill>
                  <a:srgbClr val="83AFCC"/>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Tree>
    <p:extLst>
      <p:ext uri="{BB962C8B-B14F-4D97-AF65-F5344CB8AC3E}">
        <p14:creationId xmlns:p14="http://schemas.microsoft.com/office/powerpoint/2010/main" val="389395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re_Comparaison_Sous_titre_Compact_espace">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2268000"/>
            <a:ext cx="5220000" cy="381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1196752"/>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552000" y="2268000"/>
            <a:ext cx="5220000" cy="3816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Text Placeholder 2">
            <a:extLst>
              <a:ext uri="{FF2B5EF4-FFF2-40B4-BE49-F238E27FC236}">
                <a16:creationId xmlns:a16="http://schemas.microsoft.com/office/drawing/2014/main" id="{C338D86E-95D4-4CA6-241B-F4C5E0AAAAA9}"/>
              </a:ext>
            </a:extLst>
          </p:cNvPr>
          <p:cNvSpPr>
            <a:spLocks noGrp="1"/>
          </p:cNvSpPr>
          <p:nvPr>
            <p:ph type="body" idx="14"/>
          </p:nvPr>
        </p:nvSpPr>
        <p:spPr>
          <a:xfrm>
            <a:off x="432000" y="1368000"/>
            <a:ext cx="5220000" cy="720000"/>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8" name="Text Placeholder 2">
            <a:extLst>
              <a:ext uri="{FF2B5EF4-FFF2-40B4-BE49-F238E27FC236}">
                <a16:creationId xmlns:a16="http://schemas.microsoft.com/office/drawing/2014/main" id="{1947FD88-0FD2-0376-0097-9ABD9DCC3F40}"/>
              </a:ext>
            </a:extLst>
          </p:cNvPr>
          <p:cNvSpPr>
            <a:spLocks noGrp="1"/>
          </p:cNvSpPr>
          <p:nvPr>
            <p:ph type="body" idx="15"/>
          </p:nvPr>
        </p:nvSpPr>
        <p:spPr>
          <a:xfrm>
            <a:off x="6552000" y="1368000"/>
            <a:ext cx="5220000" cy="720000"/>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9" name="Flèche : droite 8">
            <a:extLst>
              <a:ext uri="{FF2B5EF4-FFF2-40B4-BE49-F238E27FC236}">
                <a16:creationId xmlns:a16="http://schemas.microsoft.com/office/drawing/2014/main" id="{783840A4-6150-A6A4-76DC-3A7E091860C2}"/>
              </a:ext>
            </a:extLst>
          </p:cNvPr>
          <p:cNvSpPr/>
          <p:nvPr userDrawn="1"/>
        </p:nvSpPr>
        <p:spPr>
          <a:xfrm>
            <a:off x="5680412" y="3852000"/>
            <a:ext cx="828000" cy="648067"/>
          </a:xfrm>
          <a:prstGeom prst="rightArrow">
            <a:avLst/>
          </a:prstGeom>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8172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re_Comparaison_Sous_titre_Compact_espace">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908000"/>
            <a:ext cx="5220000" cy="417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1188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552000" y="1908000"/>
            <a:ext cx="5220000" cy="4176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Text Placeholder 2">
            <a:extLst>
              <a:ext uri="{FF2B5EF4-FFF2-40B4-BE49-F238E27FC236}">
                <a16:creationId xmlns:a16="http://schemas.microsoft.com/office/drawing/2014/main" id="{C338D86E-95D4-4CA6-241B-F4C5E0AAAAA9}"/>
              </a:ext>
            </a:extLst>
          </p:cNvPr>
          <p:cNvSpPr>
            <a:spLocks noGrp="1"/>
          </p:cNvSpPr>
          <p:nvPr>
            <p:ph type="body" idx="14"/>
          </p:nvPr>
        </p:nvSpPr>
        <p:spPr>
          <a:xfrm>
            <a:off x="432000" y="1368000"/>
            <a:ext cx="5220000" cy="360000"/>
          </a:xfrm>
        </p:spPr>
        <p:txBody>
          <a:bodyPr anchor="b">
            <a:normAutofit/>
          </a:bodyPr>
          <a:lstStyle>
            <a:lvl1pPr marL="0" indent="0">
              <a:lnSpc>
                <a:spcPct val="100000"/>
              </a:lnSpc>
              <a:buNone/>
              <a:defRPr sz="2199" b="0" cap="all" baseline="0">
                <a:solidFill>
                  <a:srgbClr val="83AFCC"/>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8" name="Text Placeholder 2">
            <a:extLst>
              <a:ext uri="{FF2B5EF4-FFF2-40B4-BE49-F238E27FC236}">
                <a16:creationId xmlns:a16="http://schemas.microsoft.com/office/drawing/2014/main" id="{1947FD88-0FD2-0376-0097-9ABD9DCC3F40}"/>
              </a:ext>
            </a:extLst>
          </p:cNvPr>
          <p:cNvSpPr>
            <a:spLocks noGrp="1"/>
          </p:cNvSpPr>
          <p:nvPr>
            <p:ph type="body" idx="15"/>
          </p:nvPr>
        </p:nvSpPr>
        <p:spPr>
          <a:xfrm>
            <a:off x="6552000" y="1368000"/>
            <a:ext cx="5220000" cy="360000"/>
          </a:xfrm>
        </p:spPr>
        <p:txBody>
          <a:bodyPr anchor="b">
            <a:normAutofit/>
          </a:bodyPr>
          <a:lstStyle>
            <a:lvl1pPr marL="0" indent="0">
              <a:lnSpc>
                <a:spcPct val="100000"/>
              </a:lnSpc>
              <a:buNone/>
              <a:defRPr sz="2199" b="0" cap="all" baseline="0">
                <a:solidFill>
                  <a:srgbClr val="83AFCC"/>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9" name="Flèche : droite 8">
            <a:extLst>
              <a:ext uri="{FF2B5EF4-FFF2-40B4-BE49-F238E27FC236}">
                <a16:creationId xmlns:a16="http://schemas.microsoft.com/office/drawing/2014/main" id="{783840A4-6150-A6A4-76DC-3A7E091860C2}"/>
              </a:ext>
            </a:extLst>
          </p:cNvPr>
          <p:cNvSpPr/>
          <p:nvPr userDrawn="1"/>
        </p:nvSpPr>
        <p:spPr>
          <a:xfrm>
            <a:off x="5680412" y="3672000"/>
            <a:ext cx="828000" cy="648067"/>
          </a:xfrm>
          <a:prstGeom prst="rightArrow">
            <a:avLst/>
          </a:prstGeom>
          <a:solidFill>
            <a:srgbClr val="83AFCC"/>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5085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re_Comparaison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368000"/>
            <a:ext cx="11340000" cy="2268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1188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432000" y="3816000"/>
            <a:ext cx="11340000" cy="2268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323439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re_Comparaison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008000"/>
            <a:ext cx="11340000" cy="2448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432000" y="3636000"/>
            <a:ext cx="11340000" cy="2412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334453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re_Comparaison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008000"/>
            <a:ext cx="11340000" cy="2268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432000" y="3816000"/>
            <a:ext cx="11340000" cy="2232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Flèche : bas 7">
            <a:extLst>
              <a:ext uri="{FF2B5EF4-FFF2-40B4-BE49-F238E27FC236}">
                <a16:creationId xmlns:a16="http://schemas.microsoft.com/office/drawing/2014/main" id="{01C2BD24-D3F4-AD69-1D79-AE429431A269}"/>
              </a:ext>
            </a:extLst>
          </p:cNvPr>
          <p:cNvSpPr/>
          <p:nvPr userDrawn="1"/>
        </p:nvSpPr>
        <p:spPr>
          <a:xfrm>
            <a:off x="5741960" y="3276000"/>
            <a:ext cx="720080" cy="540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3398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8" name="Group 7"/>
          <p:cNvGrpSpPr/>
          <p:nvPr/>
        </p:nvGrpSpPr>
        <p:grpSpPr>
          <a:xfrm>
            <a:off x="7475440" y="482171"/>
            <a:ext cx="4073472"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0828" y="1129513"/>
            <a:ext cx="5530887" cy="1830584"/>
          </a:xfrm>
        </p:spPr>
        <p:txBody>
          <a:bodyPr anchor="b">
            <a:normAutofit/>
          </a:bodyPr>
          <a:lstStyle>
            <a:lvl1pPr>
              <a:defRPr sz="3199"/>
            </a:lvl1pPr>
          </a:lstStyle>
          <a:p>
            <a:r>
              <a:rPr lang="fr-FR"/>
              <a:t>Modifiez le style du titre</a:t>
            </a:r>
            <a:endParaRPr lang="en-US" dirty="0"/>
          </a:p>
        </p:txBody>
      </p:sp>
      <p:sp>
        <p:nvSpPr>
          <p:cNvPr id="3" name="Picture Placeholder 2"/>
          <p:cNvSpPr>
            <a:spLocks noGrp="1" noChangeAspect="1"/>
          </p:cNvSpPr>
          <p:nvPr>
            <p:ph type="pic" idx="1"/>
          </p:nvPr>
        </p:nvSpPr>
        <p:spPr>
          <a:xfrm>
            <a:off x="8122274" y="1122543"/>
            <a:ext cx="2790444" cy="3866327"/>
          </a:xfrm>
          <a:solidFill>
            <a:schemeClr val="bg1">
              <a:lumMod val="85000"/>
            </a:schemeClr>
          </a:solidFill>
          <a:ln w="9525" cap="sq">
            <a:noFill/>
            <a:miter lim="800000"/>
          </a:ln>
          <a:effectLst/>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fr-FR"/>
              <a:t>Cliquez sur l'icône pour ajouter une image</a:t>
            </a:r>
            <a:endParaRPr lang="en-US" dirty="0"/>
          </a:p>
        </p:txBody>
      </p:sp>
      <p:sp>
        <p:nvSpPr>
          <p:cNvPr id="4" name="Text Placeholder 3"/>
          <p:cNvSpPr>
            <a:spLocks noGrp="1"/>
          </p:cNvSpPr>
          <p:nvPr>
            <p:ph type="body" sz="half" idx="2"/>
          </p:nvPr>
        </p:nvSpPr>
        <p:spPr>
          <a:xfrm>
            <a:off x="1449951" y="3145992"/>
            <a:ext cx="5522965" cy="2003742"/>
          </a:xfrm>
        </p:spPr>
        <p:txBody>
          <a:bodyPr>
            <a:normAutofit/>
          </a:bodyPr>
          <a:lstStyle>
            <a:lvl1pPr marL="0" indent="0" algn="l">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1447005" y="5469857"/>
            <a:ext cx="5525912" cy="320123"/>
          </a:xfrm>
        </p:spPr>
        <p:txBody>
          <a:bodyPr/>
          <a:lstStyle>
            <a:lvl1pPr algn="l">
              <a:defRPr/>
            </a:lvl1pPr>
          </a:lstStyle>
          <a:p>
            <a:pPr rtl="0"/>
            <a:fld id="{88189E88-87B7-4FE2-99B4-12D0782FBA76}" type="datetime1">
              <a:rPr lang="fr-FR" noProof="0" smtClean="0"/>
              <a:t>24/03/2025</a:t>
            </a:fld>
            <a:endParaRPr lang="fr-FR" noProof="0"/>
          </a:p>
        </p:txBody>
      </p:sp>
      <p:sp>
        <p:nvSpPr>
          <p:cNvPr id="6" name="Footer Placeholder 5"/>
          <p:cNvSpPr>
            <a:spLocks noGrp="1"/>
          </p:cNvSpPr>
          <p:nvPr>
            <p:ph type="ftr" sz="quarter" idx="11"/>
          </p:nvPr>
        </p:nvSpPr>
        <p:spPr>
          <a:xfrm>
            <a:off x="1447005" y="318641"/>
            <a:ext cx="5539561" cy="320931"/>
          </a:xfrm>
          <a:prstGeom prst="rect">
            <a:avLst/>
          </a:prstGeom>
        </p:spPr>
        <p:txBody>
          <a:bodyPr/>
          <a:lstStyle/>
          <a:p>
            <a:pPr rtl="0"/>
            <a:r>
              <a:rPr lang="fr-FR" noProof="0"/>
              <a:t>Ajouter un pied de page</a:t>
            </a:r>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pPr rtl="0"/>
              <a:t>‹N°›</a:t>
            </a:fld>
            <a:endParaRPr lang="fr-FR" noProof="0"/>
          </a:p>
        </p:txBody>
      </p:sp>
      <p:cxnSp>
        <p:nvCxnSpPr>
          <p:cNvPr id="31" name="Straight Connector 30"/>
          <p:cNvCxnSpPr/>
          <p:nvPr/>
        </p:nvCxnSpPr>
        <p:spPr>
          <a:xfrm>
            <a:off x="1447005" y="3143605"/>
            <a:ext cx="55259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1085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417150" y="802299"/>
            <a:ext cx="8634824" cy="2541431"/>
          </a:xfrm>
        </p:spPr>
        <p:txBody>
          <a:bodyPr bIns="0" anchor="b">
            <a:normAutofit/>
          </a:bodyPr>
          <a:lstStyle>
            <a:lvl1pPr algn="l">
              <a:defRPr sz="6598"/>
            </a:lvl1pPr>
          </a:lstStyle>
          <a:p>
            <a:r>
              <a:rPr lang="fr-FR"/>
              <a:t>Modifiez le style du titre</a:t>
            </a:r>
            <a:endParaRPr lang="en-US" dirty="0"/>
          </a:p>
        </p:txBody>
      </p:sp>
      <p:sp>
        <p:nvSpPr>
          <p:cNvPr id="3" name="Subtitle 2"/>
          <p:cNvSpPr>
            <a:spLocks noGrp="1"/>
          </p:cNvSpPr>
          <p:nvPr>
            <p:ph type="subTitle" idx="1"/>
          </p:nvPr>
        </p:nvSpPr>
        <p:spPr>
          <a:xfrm>
            <a:off x="2417150" y="3531205"/>
            <a:ext cx="8634823" cy="977621"/>
          </a:xfrm>
        </p:spPr>
        <p:txBody>
          <a:bodyPr tIns="91440" bIns="91440">
            <a:normAutofit/>
          </a:bodyPr>
          <a:lstStyle>
            <a:lvl1pPr marL="0" indent="0" algn="l">
              <a:buNone/>
              <a:defRPr sz="1799" b="0" cap="all" baseline="0">
                <a:solidFill>
                  <a:schemeClr val="tx1"/>
                </a:solidFill>
              </a:defRPr>
            </a:lvl1pPr>
            <a:lvl2pPr marL="457063" indent="0" algn="ctr">
              <a:buNone/>
              <a:defRPr sz="17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pPr rtl="0"/>
            <a:fld id="{8B4D22CB-5CE4-49F2-BC70-F2C776A203BD}" type="datetime1">
              <a:rPr lang="fr-FR" noProof="0" smtClean="0"/>
              <a:t>24/03/2025</a:t>
            </a:fld>
            <a:endParaRPr lang="fr-FR" noProof="0" dirty="0"/>
          </a:p>
        </p:txBody>
      </p:sp>
      <p:sp>
        <p:nvSpPr>
          <p:cNvPr id="5" name="Footer Placeholder 4"/>
          <p:cNvSpPr>
            <a:spLocks noGrp="1"/>
          </p:cNvSpPr>
          <p:nvPr>
            <p:ph type="ftr" sz="quarter" idx="11"/>
          </p:nvPr>
        </p:nvSpPr>
        <p:spPr>
          <a:xfrm>
            <a:off x="2415871" y="329308"/>
            <a:ext cx="4972620" cy="309201"/>
          </a:xfrm>
          <a:prstGeom prst="rect">
            <a:avLst/>
          </a:prstGeom>
        </p:spPr>
        <p:txBody>
          <a:bodyPr/>
          <a:lstStyle/>
          <a:p>
            <a:pPr rtl="0"/>
            <a:r>
              <a:rPr lang="fr-FR" noProof="0"/>
              <a:t>Ajouter un pied de page</a:t>
            </a:r>
          </a:p>
        </p:txBody>
      </p:sp>
      <p:sp>
        <p:nvSpPr>
          <p:cNvPr id="6" name="Slide Number Placeholder 5"/>
          <p:cNvSpPr>
            <a:spLocks noGrp="1"/>
          </p:cNvSpPr>
          <p:nvPr>
            <p:ph type="sldNum" sz="quarter" idx="12"/>
          </p:nvPr>
        </p:nvSpPr>
        <p:spPr>
          <a:xfrm>
            <a:off x="10702924" y="6281891"/>
            <a:ext cx="810808" cy="503578"/>
          </a:xfrm>
        </p:spPr>
        <p:txBody>
          <a:bodyPr/>
          <a:lstStyle/>
          <a:p>
            <a:pPr rtl="0"/>
            <a:fld id="{7DC1BBB0-96F0-4077-A278-0F3FB5C104D3}" type="slidenum">
              <a:rPr lang="fr-FR" noProof="0" smtClean="0"/>
              <a:pPr rtl="0"/>
              <a:t>‹N°›</a:t>
            </a:fld>
            <a:endParaRPr lang="fr-FR" noProof="0" dirty="0"/>
          </a:p>
        </p:txBody>
      </p:sp>
      <p:cxnSp>
        <p:nvCxnSpPr>
          <p:cNvPr id="15" name="Straight Connector 14"/>
          <p:cNvCxnSpPr/>
          <p:nvPr/>
        </p:nvCxnSpPr>
        <p:spPr>
          <a:xfrm>
            <a:off x="2417150" y="3528542"/>
            <a:ext cx="863482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185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3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Content Placeholder 2"/>
          <p:cNvSpPr>
            <a:spLocks noGrp="1"/>
          </p:cNvSpPr>
          <p:nvPr>
            <p:ph idx="1"/>
          </p:nvPr>
        </p:nvSpPr>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5" name="Footer Placeholder 4"/>
          <p:cNvSpPr>
            <a:spLocks noGrp="1"/>
          </p:cNvSpPr>
          <p:nvPr>
            <p:ph type="ftr" sz="quarter" idx="11"/>
          </p:nvPr>
        </p:nvSpPr>
        <p:spPr>
          <a:xfrm>
            <a:off x="2349996" y="6237312"/>
            <a:ext cx="5937289" cy="548155"/>
          </a:xfrm>
          <a:prstGeom prst="rect">
            <a:avLst/>
          </a:prstGeom>
        </p:spPr>
        <p:txBody>
          <a:bodyPr/>
          <a:lstStyle/>
          <a:p>
            <a:pPr rtl="0"/>
            <a:r>
              <a:rPr lang="fr-FR" noProof="0"/>
              <a:t>Ajouter un pied de page</a:t>
            </a:r>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621804" y="1484784"/>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107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621804" y="1484784"/>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074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_Hyper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4" name="Date Placeholder 3"/>
          <p:cNvSpPr>
            <a:spLocks noGrp="1"/>
          </p:cNvSpPr>
          <p:nvPr>
            <p:ph type="dt" sz="half" idx="10"/>
          </p:nvPr>
        </p:nvSpPr>
        <p:spPr/>
        <p:txBody>
          <a:bodyPr/>
          <a:lstStyle>
            <a:lvl1pPr>
              <a:defRPr>
                <a:solidFill>
                  <a:srgbClr val="1DA0A3"/>
                </a:solidFill>
              </a:defRPr>
            </a:lvl1pPr>
          </a:lstStyle>
          <a:p>
            <a:fld id="{FBE1D793-CA62-4A72-8E8B-A1140AD91434}" type="datetime1">
              <a:rPr lang="fr-FR" smtClean="0"/>
              <a:pPr/>
              <a:t>24/03/2025</a:t>
            </a:fld>
            <a:endParaRPr lang="fr-FR" dirty="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067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a:xfrm>
            <a:off x="621804" y="1599996"/>
            <a:ext cx="5184576" cy="4277751"/>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621804" y="1484784"/>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Content Placeholder 2">
            <a:extLst>
              <a:ext uri="{FF2B5EF4-FFF2-40B4-BE49-F238E27FC236}">
                <a16:creationId xmlns:a16="http://schemas.microsoft.com/office/drawing/2014/main" id="{0EBD7781-6049-AFEC-89EF-D96ED1F80B1E}"/>
              </a:ext>
            </a:extLst>
          </p:cNvPr>
          <p:cNvSpPr>
            <a:spLocks noGrp="1"/>
          </p:cNvSpPr>
          <p:nvPr>
            <p:ph idx="13"/>
          </p:nvPr>
        </p:nvSpPr>
        <p:spPr>
          <a:xfrm>
            <a:off x="6370435" y="1599995"/>
            <a:ext cx="5184576" cy="4277751"/>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49127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453860" y="1756130"/>
            <a:ext cx="8640903" cy="1887950"/>
          </a:xfrm>
        </p:spPr>
        <p:txBody>
          <a:bodyPr anchor="b">
            <a:normAutofit/>
          </a:bodyPr>
          <a:lstStyle>
            <a:lvl1pPr algn="l">
              <a:defRPr sz="3599"/>
            </a:lvl1pPr>
          </a:lstStyle>
          <a:p>
            <a:r>
              <a:rPr lang="fr-FR"/>
              <a:t>Modifiez le style du titre</a:t>
            </a:r>
            <a:endParaRPr lang="en-US" dirty="0"/>
          </a:p>
        </p:txBody>
      </p:sp>
      <p:sp>
        <p:nvSpPr>
          <p:cNvPr id="3" name="Text Placeholder 2"/>
          <p:cNvSpPr>
            <a:spLocks noGrp="1"/>
          </p:cNvSpPr>
          <p:nvPr>
            <p:ph type="body" idx="1"/>
          </p:nvPr>
        </p:nvSpPr>
        <p:spPr>
          <a:xfrm>
            <a:off x="1453861" y="3806196"/>
            <a:ext cx="8628198" cy="1012929"/>
          </a:xfrm>
        </p:spPr>
        <p:txBody>
          <a:bodyPr tIns="91440">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fld id="{EAA9EE15-4C8F-4529-8089-D8BD6F7D601B}" type="datetime1">
              <a:rPr lang="fr-FR" noProof="0" smtClean="0"/>
              <a:t>24/03/2025</a:t>
            </a:fld>
            <a:endParaRPr lang="fr-FR" noProof="0"/>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pPr/>
              <a:t>‹N°›</a:t>
            </a:fld>
            <a:endParaRPr lang="fr-FR" noProof="0"/>
          </a:p>
        </p:txBody>
      </p:sp>
      <p:cxnSp>
        <p:nvCxnSpPr>
          <p:cNvPr id="15" name="Straight Connector 14"/>
          <p:cNvCxnSpPr/>
          <p:nvPr/>
        </p:nvCxnSpPr>
        <p:spPr>
          <a:xfrm>
            <a:off x="1453861" y="3804985"/>
            <a:ext cx="862819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93500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48840" y="804890"/>
            <a:ext cx="9603134" cy="1059305"/>
          </a:xfrm>
        </p:spPr>
        <p:txBody>
          <a:bodyPr/>
          <a:lstStyle/>
          <a:p>
            <a:r>
              <a:rPr lang="fr-FR" dirty="0"/>
              <a:t>Modifiez le style du titre</a:t>
            </a:r>
            <a:endParaRPr lang="en-US" dirty="0"/>
          </a:p>
        </p:txBody>
      </p:sp>
      <p:sp>
        <p:nvSpPr>
          <p:cNvPr id="3" name="Content Placeholder 2"/>
          <p:cNvSpPr>
            <a:spLocks noGrp="1"/>
          </p:cNvSpPr>
          <p:nvPr>
            <p:ph sz="half" idx="1"/>
          </p:nvPr>
        </p:nvSpPr>
        <p:spPr>
          <a:xfrm>
            <a:off x="1446954" y="2010879"/>
            <a:ext cx="4643942" cy="344859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412101" y="2017343"/>
            <a:ext cx="4643942" cy="344152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pPr rtl="0"/>
            <a:fld id="{6BB6E7CA-C97F-47E8-9811-801E2B51C372}" type="datetime1">
              <a:rPr lang="fr-FR" noProof="0" smtClean="0"/>
              <a:t>24/03/2025</a:t>
            </a:fld>
            <a:endParaRPr lang="fr-FR" noProof="0"/>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35" name="Straight Connector 34"/>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426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1804" y="277537"/>
            <a:ext cx="10945216" cy="1056319"/>
          </a:xfrm>
        </p:spPr>
        <p:txBody>
          <a:bodyPr/>
          <a:lstStyle/>
          <a:p>
            <a:r>
              <a:rPr lang="fr-FR"/>
              <a:t>Modifiez le style du titre</a:t>
            </a:r>
            <a:endParaRPr lang="en-US" dirty="0"/>
          </a:p>
        </p:txBody>
      </p:sp>
      <p:sp>
        <p:nvSpPr>
          <p:cNvPr id="3" name="Text Placeholder 2"/>
          <p:cNvSpPr>
            <a:spLocks noGrp="1"/>
          </p:cNvSpPr>
          <p:nvPr>
            <p:ph type="body" idx="1"/>
          </p:nvPr>
        </p:nvSpPr>
        <p:spPr>
          <a:xfrm>
            <a:off x="621804" y="1711334"/>
            <a:ext cx="5493364" cy="801943"/>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4" name="Content Placeholder 3"/>
          <p:cNvSpPr>
            <a:spLocks noGrp="1"/>
          </p:cNvSpPr>
          <p:nvPr>
            <p:ph sz="half" idx="2"/>
          </p:nvPr>
        </p:nvSpPr>
        <p:spPr>
          <a:xfrm>
            <a:off x="621804" y="2667818"/>
            <a:ext cx="5468952" cy="3209453"/>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Text Placeholder 4"/>
          <p:cNvSpPr>
            <a:spLocks noGrp="1"/>
          </p:cNvSpPr>
          <p:nvPr>
            <p:ph type="body" sz="quarter" idx="3"/>
          </p:nvPr>
        </p:nvSpPr>
        <p:spPr>
          <a:xfrm>
            <a:off x="6410692" y="1711334"/>
            <a:ext cx="5156328" cy="802237"/>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410692" y="2667818"/>
            <a:ext cx="5156328" cy="3209453"/>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Date Placeholder 6"/>
          <p:cNvSpPr>
            <a:spLocks noGrp="1"/>
          </p:cNvSpPr>
          <p:nvPr>
            <p:ph type="dt" sz="half" idx="10"/>
          </p:nvPr>
        </p:nvSpPr>
        <p:spPr/>
        <p:txBody>
          <a:bodyPr/>
          <a:lstStyle/>
          <a:p>
            <a:pPr rtl="0"/>
            <a:fld id="{D58CB542-E4FE-4FF1-AFB9-E2E1EF21DB7D}" type="datetime1">
              <a:rPr lang="fr-FR" noProof="0" smtClean="0"/>
              <a:t>24/03/2025</a:t>
            </a:fld>
            <a:endParaRPr lang="fr-FR" noProof="0"/>
          </a:p>
        </p:txBody>
      </p:sp>
      <p:sp>
        <p:nvSpPr>
          <p:cNvPr id="9" name="Slide Number Placeholder 8"/>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29" name="Straight Connector 28"/>
          <p:cNvCxnSpPr>
            <a:cxnSpLocks/>
          </p:cNvCxnSpPr>
          <p:nvPr/>
        </p:nvCxnSpPr>
        <p:spPr>
          <a:xfrm>
            <a:off x="621804" y="1556792"/>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31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fr-FR" dirty="0"/>
              <a:t>Modifiez le style du titre</a:t>
            </a:r>
            <a:endParaRPr lang="en-US" dirty="0"/>
          </a:p>
        </p:txBody>
      </p:sp>
      <p:sp>
        <p:nvSpPr>
          <p:cNvPr id="3" name="Date Placeholder 2"/>
          <p:cNvSpPr>
            <a:spLocks noGrp="1"/>
          </p:cNvSpPr>
          <p:nvPr>
            <p:ph type="dt" sz="half" idx="10"/>
          </p:nvPr>
        </p:nvSpPr>
        <p:spPr/>
        <p:txBody>
          <a:bodyPr/>
          <a:lstStyle/>
          <a:p>
            <a:pPr rtl="0"/>
            <a:fld id="{163EE9B7-5CC3-4433-BF13-176389D7BAE7}" type="datetime1">
              <a:rPr lang="fr-FR" noProof="0" smtClean="0"/>
              <a:t>24/03/2025</a:t>
            </a:fld>
            <a:endParaRPr lang="fr-FR" noProof="0"/>
          </a:p>
        </p:txBody>
      </p:sp>
      <p:sp>
        <p:nvSpPr>
          <p:cNvPr id="5" name="Slide Number Placeholder 4"/>
          <p:cNvSpPr>
            <a:spLocks noGrp="1"/>
          </p:cNvSpPr>
          <p:nvPr>
            <p:ph type="sldNum" sz="quarter" idx="12"/>
          </p:nvPr>
        </p:nvSpPr>
        <p:spPr/>
        <p:txBody>
          <a:bodyPr/>
          <a:lstStyle/>
          <a:p>
            <a:pPr rtl="0"/>
            <a:fld id="{7DC1BBB0-96F0-4077-A278-0F3FB5C104D3}" type="slidenum">
              <a:rPr lang="fr-FR" noProof="0" smtClean="0"/>
              <a:pPr/>
              <a:t>‹N°›</a:t>
            </a:fld>
            <a:endParaRPr lang="fr-FR" noProof="0"/>
          </a:p>
        </p:txBody>
      </p:sp>
      <p:cxnSp>
        <p:nvCxnSpPr>
          <p:cNvPr id="25" name="Straight Connector 24"/>
          <p:cNvCxnSpPr>
            <a:cxnSpLocks/>
          </p:cNvCxnSpPr>
          <p:nvPr/>
        </p:nvCxnSpPr>
        <p:spPr>
          <a:xfrm>
            <a:off x="621804" y="1556792"/>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8189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1_Titre seul">
    <p:spTree>
      <p:nvGrpSpPr>
        <p:cNvPr id="1" name=""/>
        <p:cNvGrpSpPr/>
        <p:nvPr/>
      </p:nvGrpSpPr>
      <p:grpSpPr>
        <a:xfrm>
          <a:off x="0" y="0"/>
          <a:ext cx="0" cy="0"/>
          <a:chOff x="0" y="0"/>
          <a:chExt cx="0" cy="0"/>
        </a:xfrm>
      </p:grpSpPr>
      <p:sp>
        <p:nvSpPr>
          <p:cNvPr id="2" name="Title 1"/>
          <p:cNvSpPr>
            <a:spLocks noGrp="1"/>
          </p:cNvSpPr>
          <p:nvPr>
            <p:ph type="title"/>
          </p:nvPr>
        </p:nvSpPr>
        <p:spPr>
          <a:xfrm>
            <a:off x="621804" y="300097"/>
            <a:ext cx="10945216" cy="608624"/>
          </a:xfrm>
        </p:spPr>
        <p:txBody>
          <a:bodyPr anchor="ctr" anchorCtr="0"/>
          <a:lstStyle/>
          <a:p>
            <a:r>
              <a:rPr lang="fr-FR" dirty="0"/>
              <a:t>Modifiez le style du titre</a:t>
            </a:r>
            <a:endParaRPr lang="en-US" dirty="0"/>
          </a:p>
        </p:txBody>
      </p:sp>
      <p:sp>
        <p:nvSpPr>
          <p:cNvPr id="3" name="Date Placeholder 2"/>
          <p:cNvSpPr>
            <a:spLocks noGrp="1"/>
          </p:cNvSpPr>
          <p:nvPr>
            <p:ph type="dt" sz="half" idx="10"/>
          </p:nvPr>
        </p:nvSpPr>
        <p:spPr/>
        <p:txBody>
          <a:bodyPr/>
          <a:lstStyle/>
          <a:p>
            <a:pPr rtl="0"/>
            <a:fld id="{163EE9B7-5CC3-4433-BF13-176389D7BAE7}" type="datetime1">
              <a:rPr lang="fr-FR" noProof="0" smtClean="0"/>
              <a:t>24/03/2025</a:t>
            </a:fld>
            <a:endParaRPr lang="fr-FR" noProof="0"/>
          </a:p>
        </p:txBody>
      </p:sp>
      <p:sp>
        <p:nvSpPr>
          <p:cNvPr id="5" name="Slide Number Placeholder 4"/>
          <p:cNvSpPr>
            <a:spLocks noGrp="1"/>
          </p:cNvSpPr>
          <p:nvPr>
            <p:ph type="sldNum" sz="quarter" idx="12"/>
          </p:nvPr>
        </p:nvSpPr>
        <p:spPr/>
        <p:txBody>
          <a:bodyPr/>
          <a:lstStyle/>
          <a:p>
            <a:pPr rtl="0"/>
            <a:fld id="{7DC1BBB0-96F0-4077-A278-0F3FB5C104D3}" type="slidenum">
              <a:rPr lang="fr-FR" noProof="0" smtClean="0"/>
              <a:pPr/>
              <a:t>‹N°›</a:t>
            </a:fld>
            <a:endParaRPr lang="fr-FR" noProof="0"/>
          </a:p>
        </p:txBody>
      </p:sp>
      <p:cxnSp>
        <p:nvCxnSpPr>
          <p:cNvPr id="25" name="Straight Connector 24"/>
          <p:cNvCxnSpPr>
            <a:cxnSpLocks/>
          </p:cNvCxnSpPr>
          <p:nvPr/>
        </p:nvCxnSpPr>
        <p:spPr>
          <a:xfrm>
            <a:off x="621804" y="980728"/>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59075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2804A039-92C5-451E-98F4-F62ED1612E7A}" type="datetime1">
              <a:rPr lang="fr-FR" noProof="0" smtClean="0"/>
              <a:t>24/03/2025</a:t>
            </a:fld>
            <a:endParaRPr lang="fr-FR" noProof="0"/>
          </a:p>
        </p:txBody>
      </p:sp>
      <p:sp>
        <p:nvSpPr>
          <p:cNvPr id="4" name="Slide Number Placeholder 3"/>
          <p:cNvSpPr>
            <a:spLocks noGrp="1"/>
          </p:cNvSpPr>
          <p:nvPr>
            <p:ph type="sldNum" sz="quarter" idx="12"/>
          </p:nvPr>
        </p:nvSpPr>
        <p:spPr/>
        <p:txBody>
          <a:bodyPr/>
          <a:lstStyle/>
          <a:p>
            <a:pPr rtl="0"/>
            <a:fld id="{7DC1BBB0-96F0-4077-A278-0F3FB5C104D3}" type="slidenum">
              <a:rPr lang="fr-FR" noProof="0" smtClean="0"/>
              <a:pPr/>
              <a:t>‹N°›</a:t>
            </a:fld>
            <a:endParaRPr lang="fr-FR" noProof="0"/>
          </a:p>
        </p:txBody>
      </p:sp>
    </p:spTree>
    <p:extLst>
      <p:ext uri="{BB962C8B-B14F-4D97-AF65-F5344CB8AC3E}">
        <p14:creationId xmlns:p14="http://schemas.microsoft.com/office/powerpoint/2010/main" val="158114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4295" y="798973"/>
            <a:ext cx="3272247" cy="2247117"/>
          </a:xfrm>
        </p:spPr>
        <p:txBody>
          <a:bodyPr anchor="b">
            <a:normAutofit/>
          </a:bodyPr>
          <a:lstStyle>
            <a:lvl1pPr algn="l">
              <a:defRPr sz="2399"/>
            </a:lvl1pPr>
          </a:lstStyle>
          <a:p>
            <a:r>
              <a:rPr lang="fr-FR"/>
              <a:t>Modifiez le style du titre</a:t>
            </a:r>
            <a:endParaRPr lang="en-US" dirty="0"/>
          </a:p>
        </p:txBody>
      </p:sp>
      <p:sp>
        <p:nvSpPr>
          <p:cNvPr id="3" name="Content Placeholder 2"/>
          <p:cNvSpPr>
            <a:spLocks noGrp="1"/>
          </p:cNvSpPr>
          <p:nvPr>
            <p:ph idx="1"/>
          </p:nvPr>
        </p:nvSpPr>
        <p:spPr>
          <a:xfrm>
            <a:off x="5042401" y="798974"/>
            <a:ext cx="6010904" cy="46588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444295" y="3205492"/>
            <a:ext cx="3274160" cy="2248181"/>
          </a:xfrm>
        </p:spPr>
        <p:txBody>
          <a:bodyPr/>
          <a:lstStyle>
            <a:lvl1pPr marL="0" indent="0" algn="l">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7C877503-8FE3-4BFB-95D7-84B6A36DB389}" type="datetime1">
              <a:rPr lang="fr-FR" noProof="0" smtClean="0"/>
              <a:t>24/03/2025</a:t>
            </a:fld>
            <a:endParaRPr lang="fr-FR" noProof="0"/>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17" name="Straight Connector 16"/>
          <p:cNvCxnSpPr/>
          <p:nvPr/>
        </p:nvCxnSpPr>
        <p:spPr>
          <a:xfrm>
            <a:off x="1447903" y="3205491"/>
            <a:ext cx="326863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204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grpSp>
        <p:nvGrpSpPr>
          <p:cNvPr id="8" name="Group 7"/>
          <p:cNvGrpSpPr/>
          <p:nvPr/>
        </p:nvGrpSpPr>
        <p:grpSpPr>
          <a:xfrm>
            <a:off x="7475440" y="482171"/>
            <a:ext cx="4073472"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0828" y="1129513"/>
            <a:ext cx="5530887" cy="1830584"/>
          </a:xfrm>
        </p:spPr>
        <p:txBody>
          <a:bodyPr anchor="b">
            <a:normAutofit/>
          </a:bodyPr>
          <a:lstStyle>
            <a:lvl1pPr>
              <a:defRPr sz="3199"/>
            </a:lvl1pPr>
          </a:lstStyle>
          <a:p>
            <a:r>
              <a:rPr lang="fr-FR"/>
              <a:t>Modifiez le style du titre</a:t>
            </a:r>
            <a:endParaRPr lang="en-US" dirty="0"/>
          </a:p>
        </p:txBody>
      </p:sp>
      <p:sp>
        <p:nvSpPr>
          <p:cNvPr id="3" name="Picture Placeholder 2"/>
          <p:cNvSpPr>
            <a:spLocks noGrp="1" noChangeAspect="1"/>
          </p:cNvSpPr>
          <p:nvPr>
            <p:ph type="pic" idx="1"/>
          </p:nvPr>
        </p:nvSpPr>
        <p:spPr>
          <a:xfrm>
            <a:off x="8122274" y="1122543"/>
            <a:ext cx="2790444" cy="3866327"/>
          </a:xfrm>
          <a:solidFill>
            <a:schemeClr val="bg1">
              <a:lumMod val="85000"/>
            </a:schemeClr>
          </a:solidFill>
          <a:ln w="9525" cap="sq">
            <a:noFill/>
            <a:miter lim="800000"/>
          </a:ln>
          <a:effectLst/>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fr-FR"/>
              <a:t>Cliquez sur l'icône pour ajouter une image</a:t>
            </a:r>
            <a:endParaRPr lang="en-US" dirty="0"/>
          </a:p>
        </p:txBody>
      </p:sp>
      <p:sp>
        <p:nvSpPr>
          <p:cNvPr id="4" name="Text Placeholder 3"/>
          <p:cNvSpPr>
            <a:spLocks noGrp="1"/>
          </p:cNvSpPr>
          <p:nvPr>
            <p:ph type="body" sz="half" idx="2"/>
          </p:nvPr>
        </p:nvSpPr>
        <p:spPr>
          <a:xfrm>
            <a:off x="1449951" y="3145992"/>
            <a:ext cx="5522965" cy="2003742"/>
          </a:xfrm>
        </p:spPr>
        <p:txBody>
          <a:bodyPr>
            <a:normAutofit/>
          </a:bodyPr>
          <a:lstStyle>
            <a:lvl1pPr marL="0" indent="0" algn="l">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1447005" y="5469857"/>
            <a:ext cx="5525912" cy="320123"/>
          </a:xfrm>
        </p:spPr>
        <p:txBody>
          <a:bodyPr/>
          <a:lstStyle>
            <a:lvl1pPr algn="l">
              <a:defRPr/>
            </a:lvl1pPr>
          </a:lstStyle>
          <a:p>
            <a:pPr rtl="0"/>
            <a:fld id="{88189E88-87B7-4FE2-99B4-12D0782FBA76}" type="datetime1">
              <a:rPr lang="fr-FR" noProof="0" smtClean="0"/>
              <a:t>24/03/2025</a:t>
            </a:fld>
            <a:endParaRPr lang="fr-FR" noProof="0"/>
          </a:p>
        </p:txBody>
      </p:sp>
      <p:sp>
        <p:nvSpPr>
          <p:cNvPr id="6" name="Footer Placeholder 5"/>
          <p:cNvSpPr>
            <a:spLocks noGrp="1"/>
          </p:cNvSpPr>
          <p:nvPr>
            <p:ph type="ftr" sz="quarter" idx="11"/>
          </p:nvPr>
        </p:nvSpPr>
        <p:spPr>
          <a:xfrm>
            <a:off x="1447005" y="318641"/>
            <a:ext cx="5539561" cy="320931"/>
          </a:xfrm>
          <a:prstGeom prst="rect">
            <a:avLst/>
          </a:prstGeom>
        </p:spPr>
        <p:txBody>
          <a:bodyPr/>
          <a:lstStyle/>
          <a:p>
            <a:pPr rtl="0"/>
            <a:r>
              <a:rPr lang="fr-FR" noProof="0"/>
              <a:t>Ajouter un pied de page</a:t>
            </a:r>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pPr rtl="0"/>
              <a:t>‹N°›</a:t>
            </a:fld>
            <a:endParaRPr lang="fr-FR" noProof="0"/>
          </a:p>
        </p:txBody>
      </p:sp>
      <p:cxnSp>
        <p:nvCxnSpPr>
          <p:cNvPr id="31" name="Straight Connector 30"/>
          <p:cNvCxnSpPr/>
          <p:nvPr/>
        </p:nvCxnSpPr>
        <p:spPr>
          <a:xfrm>
            <a:off x="1447005" y="3143605"/>
            <a:ext cx="55259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961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2_Image avec légende">
    <p:spTree>
      <p:nvGrpSpPr>
        <p:cNvPr id="1" name=""/>
        <p:cNvGrpSpPr/>
        <p:nvPr/>
      </p:nvGrpSpPr>
      <p:grpSpPr>
        <a:xfrm>
          <a:off x="0" y="0"/>
          <a:ext cx="0" cy="0"/>
          <a:chOff x="0" y="0"/>
          <a:chExt cx="0" cy="0"/>
        </a:xfrm>
      </p:grpSpPr>
      <p:grpSp>
        <p:nvGrpSpPr>
          <p:cNvPr id="8" name="Group 7"/>
          <p:cNvGrpSpPr/>
          <p:nvPr/>
        </p:nvGrpSpPr>
        <p:grpSpPr>
          <a:xfrm>
            <a:off x="7475440" y="482171"/>
            <a:ext cx="4073472"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0828" y="1129513"/>
            <a:ext cx="5530887" cy="1830584"/>
          </a:xfrm>
        </p:spPr>
        <p:txBody>
          <a:bodyPr anchor="b">
            <a:normAutofit/>
          </a:bodyPr>
          <a:lstStyle>
            <a:lvl1pPr>
              <a:defRPr sz="3199"/>
            </a:lvl1pPr>
          </a:lstStyle>
          <a:p>
            <a:r>
              <a:rPr lang="fr-FR" dirty="0"/>
              <a:t>Modifiez le style du titre</a:t>
            </a:r>
            <a:endParaRPr lang="en-US" dirty="0"/>
          </a:p>
        </p:txBody>
      </p:sp>
      <p:sp>
        <p:nvSpPr>
          <p:cNvPr id="3" name="Picture Placeholder 2"/>
          <p:cNvSpPr>
            <a:spLocks noGrp="1" noChangeAspect="1"/>
          </p:cNvSpPr>
          <p:nvPr>
            <p:ph type="pic" idx="1"/>
          </p:nvPr>
        </p:nvSpPr>
        <p:spPr>
          <a:xfrm>
            <a:off x="8122274" y="1122543"/>
            <a:ext cx="2790444" cy="3866327"/>
          </a:xfrm>
          <a:solidFill>
            <a:schemeClr val="bg1">
              <a:lumMod val="85000"/>
            </a:schemeClr>
          </a:solidFill>
          <a:ln w="9525" cap="sq">
            <a:noFill/>
            <a:miter lim="800000"/>
          </a:ln>
          <a:effectLst/>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fr-FR"/>
              <a:t>Cliquez sur l'icône pour ajouter une image</a:t>
            </a:r>
            <a:endParaRPr lang="en-US" dirty="0"/>
          </a:p>
        </p:txBody>
      </p:sp>
      <p:sp>
        <p:nvSpPr>
          <p:cNvPr id="4" name="Text Placeholder 3"/>
          <p:cNvSpPr>
            <a:spLocks noGrp="1"/>
          </p:cNvSpPr>
          <p:nvPr>
            <p:ph type="body" sz="half" idx="2"/>
          </p:nvPr>
        </p:nvSpPr>
        <p:spPr>
          <a:xfrm>
            <a:off x="1449951" y="3145992"/>
            <a:ext cx="5522965" cy="2003742"/>
          </a:xfrm>
        </p:spPr>
        <p:txBody>
          <a:bodyPr>
            <a:normAutofit/>
          </a:bodyPr>
          <a:lstStyle>
            <a:lvl1pPr marL="0" indent="0" algn="l">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1447005" y="5469857"/>
            <a:ext cx="5525912" cy="320123"/>
          </a:xfrm>
        </p:spPr>
        <p:txBody>
          <a:bodyPr/>
          <a:lstStyle>
            <a:lvl1pPr algn="l">
              <a:defRPr/>
            </a:lvl1pPr>
          </a:lstStyle>
          <a:p>
            <a:pPr rtl="0"/>
            <a:fld id="{88189E88-87B7-4FE2-99B4-12D0782FBA76}" type="datetime1">
              <a:rPr lang="fr-FR" noProof="0" smtClean="0"/>
              <a:t>24/03/2025</a:t>
            </a:fld>
            <a:endParaRPr lang="fr-FR" noProof="0"/>
          </a:p>
        </p:txBody>
      </p:sp>
      <p:sp>
        <p:nvSpPr>
          <p:cNvPr id="6" name="Footer Placeholder 5"/>
          <p:cNvSpPr>
            <a:spLocks noGrp="1"/>
          </p:cNvSpPr>
          <p:nvPr>
            <p:ph type="ftr" sz="quarter" idx="11"/>
          </p:nvPr>
        </p:nvSpPr>
        <p:spPr>
          <a:xfrm>
            <a:off x="1447005" y="318641"/>
            <a:ext cx="5539561" cy="320931"/>
          </a:xfrm>
          <a:prstGeom prst="rect">
            <a:avLst/>
          </a:prstGeom>
        </p:spPr>
        <p:txBody>
          <a:bodyPr/>
          <a:lstStyle/>
          <a:p>
            <a:pPr rtl="0"/>
            <a:r>
              <a:rPr lang="fr-FR" noProof="0"/>
              <a:t>Ajouter un pied de page</a:t>
            </a:r>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pPr rtl="0"/>
              <a:t>‹N°›</a:t>
            </a:fld>
            <a:endParaRPr lang="fr-FR" noProof="0"/>
          </a:p>
        </p:txBody>
      </p:sp>
      <p:cxnSp>
        <p:nvCxnSpPr>
          <p:cNvPr id="31" name="Straight Connector 30"/>
          <p:cNvCxnSpPr/>
          <p:nvPr/>
        </p:nvCxnSpPr>
        <p:spPr>
          <a:xfrm>
            <a:off x="1447005" y="3143605"/>
            <a:ext cx="55259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538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i-Titre_Hyper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90000"/>
            <a:ext cx="5662412" cy="540000"/>
          </a:xfrm>
        </p:spPr>
        <p:txBody>
          <a:bodyPr/>
          <a:lstStyle/>
          <a:p>
            <a:r>
              <a:rPr lang="fr-FR" dirty="0"/>
              <a:t>Modifiez le style du titre</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630000"/>
            <a:ext cx="5662412"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7043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DDCDBCCC-879C-455E-80FF-E4289787D5D8}" type="datetime1">
              <a:rPr lang="fr-FR" noProof="0" smtClean="0"/>
              <a:t>24/03/2025</a:t>
            </a:fld>
            <a:endParaRPr lang="fr-FR" noProof="0"/>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26" name="Straight Connector 25"/>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049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6653" y="798974"/>
            <a:ext cx="1615321" cy="4659889"/>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1444296" y="798974"/>
            <a:ext cx="7826791" cy="46598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ECDDB32A-C55B-476B-9949-B2DF7943B190}" type="datetime1">
              <a:rPr lang="fr-FR" noProof="0" smtClean="0"/>
              <a:t>24/03/2025</a:t>
            </a:fld>
            <a:endParaRPr lang="fr-FR" noProof="0"/>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15" name="Straight Connector 14"/>
          <p:cNvCxnSpPr/>
          <p:nvPr/>
        </p:nvCxnSpPr>
        <p:spPr>
          <a:xfrm>
            <a:off x="9436653"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820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8538" y="609600"/>
            <a:ext cx="8913077" cy="3117040"/>
          </a:xfrm>
        </p:spPr>
        <p:txBody>
          <a:bodyPr anchor="ctr">
            <a:normAutofit/>
          </a:bodyPr>
          <a:lstStyle>
            <a:lvl1pPr algn="l">
              <a:defRPr sz="4799" b="0" cap="none"/>
            </a:lvl1pPr>
          </a:lstStyle>
          <a:p>
            <a:r>
              <a:rPr lang="fr-FR"/>
              <a:t>Modifiez le style du titre</a:t>
            </a:r>
            <a:endParaRPr lang="en-US" dirty="0"/>
          </a:p>
        </p:txBody>
      </p:sp>
      <p:sp>
        <p:nvSpPr>
          <p:cNvPr id="3" name="Text Placeholder 2"/>
          <p:cNvSpPr>
            <a:spLocks noGrp="1"/>
          </p:cNvSpPr>
          <p:nvPr>
            <p:ph type="body" idx="1"/>
          </p:nvPr>
        </p:nvSpPr>
        <p:spPr>
          <a:xfrm>
            <a:off x="2588538" y="4354046"/>
            <a:ext cx="8913077" cy="1555864"/>
          </a:xfrm>
        </p:spPr>
        <p:txBody>
          <a:bodyPr anchor="ctr">
            <a:normAutofit/>
          </a:bodyPr>
          <a:lstStyle>
            <a:lvl1pPr marL="0" indent="0" algn="l">
              <a:buNone/>
              <a:defRPr sz="1799">
                <a:solidFill>
                  <a:schemeClr val="tx1">
                    <a:lumMod val="65000"/>
                    <a:lumOff val="3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AEFF869-E145-4F14-AC9F-075644D490C3}" type="datetimeFigureOut">
              <a:rPr lang="fr-FR" smtClean="0"/>
              <a:t>24/03/2025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531674" y="3244140"/>
            <a:ext cx="779564" cy="365125"/>
          </a:xfrm>
        </p:spPr>
        <p:txBody>
          <a:bodyPr/>
          <a:lstStyle/>
          <a:p>
            <a:fld id="{2B37E0CB-3C35-4D88-8ABB-629F4251A257}" type="slidenum">
              <a:rPr lang="fr-FR" smtClean="0"/>
              <a:t>‹N°›</a:t>
            </a:fld>
            <a:endParaRPr lang="fr-FR"/>
          </a:p>
        </p:txBody>
      </p:sp>
    </p:spTree>
    <p:extLst>
      <p:ext uri="{BB962C8B-B14F-4D97-AF65-F5344CB8AC3E}">
        <p14:creationId xmlns:p14="http://schemas.microsoft.com/office/powerpoint/2010/main" val="19242361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8986D2-BEF2-D24E-0E89-6418291D509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91CFD7A-10E4-ED70-B616-22BA9FB9191F}"/>
              </a:ext>
            </a:extLst>
          </p:cNvPr>
          <p:cNvSpPr>
            <a:spLocks noGrp="1"/>
          </p:cNvSpPr>
          <p:nvPr>
            <p:ph type="dt" sz="half" idx="10"/>
          </p:nvPr>
        </p:nvSpPr>
        <p:spPr/>
        <p:txBody>
          <a:bodyPr/>
          <a:lstStyle/>
          <a:p>
            <a:pPr rtl="0"/>
            <a:fld id="{08431968-8F37-4418-BAF3-E7378CA550C9}" type="datetime1">
              <a:rPr lang="fr-FR" noProof="0" smtClean="0"/>
              <a:t>24/03/2025</a:t>
            </a:fld>
            <a:endParaRPr lang="fr-FR" noProof="0" dirty="0"/>
          </a:p>
        </p:txBody>
      </p:sp>
      <p:sp>
        <p:nvSpPr>
          <p:cNvPr id="4" name="Espace réservé du numéro de diapositive 3">
            <a:extLst>
              <a:ext uri="{FF2B5EF4-FFF2-40B4-BE49-F238E27FC236}">
                <a16:creationId xmlns:a16="http://schemas.microsoft.com/office/drawing/2014/main" id="{7E61159F-F80B-2080-1865-64B692AB5007}"/>
              </a:ext>
            </a:extLst>
          </p:cNvPr>
          <p:cNvSpPr>
            <a:spLocks noGrp="1"/>
          </p:cNvSpPr>
          <p:nvPr>
            <p:ph type="sldNum" sz="quarter" idx="11"/>
          </p:nvPr>
        </p:nvSpPr>
        <p:spPr/>
        <p:txBody>
          <a:bodyPr/>
          <a:lstStyle/>
          <a:p>
            <a:endParaRPr lang="fr-FR" dirty="0"/>
          </a:p>
        </p:txBody>
      </p:sp>
    </p:spTree>
    <p:extLst>
      <p:ext uri="{BB962C8B-B14F-4D97-AF65-F5344CB8AC3E}">
        <p14:creationId xmlns:p14="http://schemas.microsoft.com/office/powerpoint/2010/main" val="301187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_contenu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368000"/>
            <a:ext cx="11340000" cy="4716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dirty="0"/>
          </a:p>
        </p:txBody>
      </p:sp>
      <p:cxnSp>
        <p:nvCxnSpPr>
          <p:cNvPr id="33" name="Straight Connector 32"/>
          <p:cNvCxnSpPr>
            <a:cxnSpLocks/>
          </p:cNvCxnSpPr>
          <p:nvPr/>
        </p:nvCxnSpPr>
        <p:spPr>
          <a:xfrm>
            <a:off x="432000" y="1188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02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_contenu_Hyper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008000"/>
            <a:ext cx="11340000" cy="5076000"/>
          </a:xfrm>
        </p:spPr>
        <p:txBody>
          <a:bodyPr anchor="t"/>
          <a:lstStyle>
            <a:lvl1pPr>
              <a:buClr>
                <a:srgbClr val="333C6B"/>
              </a:buClr>
              <a:defRPr/>
            </a:lvl1pPr>
            <a:lvl2pPr>
              <a:buClr>
                <a:srgbClr val="333C6B"/>
              </a:buClr>
              <a:defRPr/>
            </a:lvl2pPr>
            <a:lvl3pPr>
              <a:buClr>
                <a:srgbClr val="333C6B"/>
              </a:buClr>
              <a:defRPr/>
            </a:lvl3pPr>
            <a:lvl4pPr>
              <a:buClr>
                <a:srgbClr val="333C6B"/>
              </a:buClr>
              <a:defRPr/>
            </a:lvl4pPr>
            <a:lvl5pPr>
              <a:buClr>
                <a:srgbClr val="333C6B"/>
              </a:buClr>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981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_Comparaison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368000"/>
            <a:ext cx="5580000" cy="471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1188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193479" y="1368000"/>
            <a:ext cx="5580000" cy="471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320472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_Comparaison_Hyper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008000"/>
            <a:ext cx="5580000" cy="507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193479" y="1008000"/>
            <a:ext cx="5580000" cy="5076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16180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_Comparaison_Sous_titre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2268000"/>
            <a:ext cx="5580000" cy="381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1188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193479" y="2268000"/>
            <a:ext cx="5580000" cy="3816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Text Placeholder 2">
            <a:extLst>
              <a:ext uri="{FF2B5EF4-FFF2-40B4-BE49-F238E27FC236}">
                <a16:creationId xmlns:a16="http://schemas.microsoft.com/office/drawing/2014/main" id="{C338D86E-95D4-4CA6-241B-F4C5E0AAAAA9}"/>
              </a:ext>
            </a:extLst>
          </p:cNvPr>
          <p:cNvSpPr>
            <a:spLocks noGrp="1"/>
          </p:cNvSpPr>
          <p:nvPr>
            <p:ph type="body" idx="14"/>
          </p:nvPr>
        </p:nvSpPr>
        <p:spPr>
          <a:xfrm>
            <a:off x="432000" y="1368000"/>
            <a:ext cx="5580000" cy="720000"/>
          </a:xfrm>
        </p:spPr>
        <p:txBody>
          <a:bodyPr anchor="b">
            <a:normAutofit/>
          </a:bodyPr>
          <a:lstStyle>
            <a:lvl1pPr marL="0" indent="0">
              <a:lnSpc>
                <a:spcPct val="100000"/>
              </a:lnSpc>
              <a:buNone/>
              <a:defRPr sz="2199" b="0" cap="all" baseline="0">
                <a:solidFill>
                  <a:srgbClr val="83AFCC"/>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8" name="Text Placeholder 2">
            <a:extLst>
              <a:ext uri="{FF2B5EF4-FFF2-40B4-BE49-F238E27FC236}">
                <a16:creationId xmlns:a16="http://schemas.microsoft.com/office/drawing/2014/main" id="{1947FD88-0FD2-0376-0097-9ABD9DCC3F40}"/>
              </a:ext>
            </a:extLst>
          </p:cNvPr>
          <p:cNvSpPr>
            <a:spLocks noGrp="1"/>
          </p:cNvSpPr>
          <p:nvPr>
            <p:ph type="body" idx="15"/>
          </p:nvPr>
        </p:nvSpPr>
        <p:spPr>
          <a:xfrm>
            <a:off x="6192000" y="1368000"/>
            <a:ext cx="5580000" cy="720000"/>
          </a:xfrm>
        </p:spPr>
        <p:txBody>
          <a:bodyPr anchor="b">
            <a:normAutofit/>
          </a:bodyPr>
          <a:lstStyle>
            <a:lvl1pPr marL="0" indent="0">
              <a:lnSpc>
                <a:spcPct val="100000"/>
              </a:lnSpc>
              <a:buNone/>
              <a:defRPr sz="2199" b="0" cap="all" baseline="0">
                <a:solidFill>
                  <a:srgbClr val="83AFCC"/>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Tree>
    <p:extLst>
      <p:ext uri="{BB962C8B-B14F-4D97-AF65-F5344CB8AC3E}">
        <p14:creationId xmlns:p14="http://schemas.microsoft.com/office/powerpoint/2010/main" val="69184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re_Comparaison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008000"/>
            <a:ext cx="11340000" cy="2268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432000" y="3816000"/>
            <a:ext cx="11340000" cy="2232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Flèche : bas 7">
            <a:extLst>
              <a:ext uri="{FF2B5EF4-FFF2-40B4-BE49-F238E27FC236}">
                <a16:creationId xmlns:a16="http://schemas.microsoft.com/office/drawing/2014/main" id="{01C2BD24-D3F4-AD69-1D79-AE429431A269}"/>
              </a:ext>
            </a:extLst>
          </p:cNvPr>
          <p:cNvSpPr/>
          <p:nvPr userDrawn="1"/>
        </p:nvSpPr>
        <p:spPr>
          <a:xfrm>
            <a:off x="5741960" y="3276000"/>
            <a:ext cx="720080" cy="540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6886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3.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85000"/>
              </a:schemeClr>
            </a:gs>
          </a:gsLst>
          <a:path path="circle">
            <a:fillToRect l="43000" r="43000" b="100000"/>
          </a:path>
          <a:tileRect/>
        </a:gradFill>
        <a:effectLst/>
      </p:bgPr>
    </p:bg>
    <p:spTree>
      <p:nvGrpSpPr>
        <p:cNvPr id="1" name=""/>
        <p:cNvGrpSpPr/>
        <p:nvPr/>
      </p:nvGrpSpPr>
      <p:grpSpPr>
        <a:xfrm>
          <a:off x="0" y="0"/>
          <a:ext cx="0" cy="0"/>
          <a:chOff x="0" y="0"/>
          <a:chExt cx="0" cy="0"/>
        </a:xfrm>
      </p:grpSpPr>
      <p:pic>
        <p:nvPicPr>
          <p:cNvPr id="12" name="Image 11" descr="Fiche contour">
            <a:extLst>
              <a:ext uri="{FF2B5EF4-FFF2-40B4-BE49-F238E27FC236}">
                <a16:creationId xmlns:a16="http://schemas.microsoft.com/office/drawing/2014/main" id="{C47715C6-F162-9764-86A5-87D268341414}"/>
              </a:ext>
            </a:extLst>
          </p:cNvPr>
          <p:cNvPicPr>
            <a:picLocks noChangeAspect="1"/>
          </p:cNvPicPr>
          <p:nvPr userDrawn="1"/>
        </p:nvPicPr>
        <p:blipFill>
          <a:blip r:embed="rId35">
            <a:extLst>
              <a:ext uri="{96DAC541-7B7A-43D3-8B79-37D633B846F1}">
                <asvg:svgBlip xmlns:asvg="http://schemas.microsoft.com/office/drawing/2016/SVG/main" r:embed="rId36"/>
              </a:ext>
            </a:extLst>
          </a:blip>
          <a:srcRect l="6958" r="6958"/>
          <a:stretch/>
        </p:blipFill>
        <p:spPr>
          <a:xfrm>
            <a:off x="7218336" y="0"/>
            <a:ext cx="5148000" cy="5980176"/>
          </a:xfrm>
          <a:prstGeom prst="rect">
            <a:avLst/>
          </a:prstGeom>
        </p:spPr>
      </p:pic>
      <p:sp>
        <p:nvSpPr>
          <p:cNvPr id="2" name="Title Placeholder 1"/>
          <p:cNvSpPr>
            <a:spLocks noGrp="1"/>
          </p:cNvSpPr>
          <p:nvPr>
            <p:ph type="title"/>
          </p:nvPr>
        </p:nvSpPr>
        <p:spPr>
          <a:xfrm>
            <a:off x="621804" y="300096"/>
            <a:ext cx="10945216" cy="1049235"/>
          </a:xfrm>
          <a:prstGeom prst="rect">
            <a:avLst/>
          </a:prstGeom>
        </p:spPr>
        <p:txBody>
          <a:bodyPr vert="horz" lIns="91440" tIns="45720" rIns="91440" bIns="45720" rtlCol="0" anchor="t">
            <a:normAutofit/>
          </a:bodyPr>
          <a:lstStyle/>
          <a:p>
            <a:r>
              <a:rPr lang="fr-FR" dirty="0"/>
              <a:t>Modifiez le style du titre</a:t>
            </a:r>
            <a:endParaRPr lang="en-US" dirty="0"/>
          </a:p>
        </p:txBody>
      </p:sp>
      <p:sp>
        <p:nvSpPr>
          <p:cNvPr id="3" name="Text Placeholder 2"/>
          <p:cNvSpPr>
            <a:spLocks noGrp="1"/>
          </p:cNvSpPr>
          <p:nvPr>
            <p:ph type="body" idx="1"/>
          </p:nvPr>
        </p:nvSpPr>
        <p:spPr>
          <a:xfrm>
            <a:off x="621804" y="1599996"/>
            <a:ext cx="10945216" cy="4277751"/>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432000" y="6408000"/>
            <a:ext cx="1008112" cy="360000"/>
          </a:xfrm>
          <a:prstGeom prst="rect">
            <a:avLst/>
          </a:prstGeom>
        </p:spPr>
        <p:txBody>
          <a:bodyPr vert="horz" lIns="72000" tIns="36000" rIns="72000" bIns="36000" rtlCol="0" anchor="ctr" anchorCtr="1"/>
          <a:lstStyle>
            <a:lvl1pPr algn="r">
              <a:defRPr sz="1000">
                <a:solidFill>
                  <a:srgbClr val="83AFCC"/>
                </a:solidFill>
              </a:defRPr>
            </a:lvl1pPr>
          </a:lstStyle>
          <a:p>
            <a:fld id="{08431968-8F37-4418-BAF3-E7378CA550C9}" type="datetime1">
              <a:rPr lang="fr-FR" smtClean="0"/>
              <a:pPr/>
              <a:t>24/03/2025</a:t>
            </a:fld>
            <a:endParaRPr lang="fr-FR" dirty="0"/>
          </a:p>
        </p:txBody>
      </p:sp>
      <p:sp>
        <p:nvSpPr>
          <p:cNvPr id="6" name="Slide Number Placeholder 5"/>
          <p:cNvSpPr>
            <a:spLocks noGrp="1"/>
          </p:cNvSpPr>
          <p:nvPr>
            <p:ph type="sldNum" sz="quarter" idx="4"/>
          </p:nvPr>
        </p:nvSpPr>
        <p:spPr>
          <a:xfrm>
            <a:off x="10980000" y="6408000"/>
            <a:ext cx="720000" cy="360000"/>
          </a:xfrm>
          <a:prstGeom prst="rect">
            <a:avLst/>
          </a:prstGeom>
        </p:spPr>
        <p:txBody>
          <a:bodyPr vert="horz" lIns="91440" tIns="45720" rIns="91440" bIns="45720" rtlCol="0" anchor="t"/>
          <a:lstStyle>
            <a:lvl1pPr algn="r">
              <a:defRPr sz="1400">
                <a:solidFill>
                  <a:srgbClr val="83AFCC"/>
                </a:solidFill>
              </a:defRPr>
            </a:lvl1pPr>
          </a:lstStyle>
          <a:p>
            <a:fld id="{9B0FA7CA-F972-4796-96EF-266664230B25}" type="slidenum">
              <a:rPr lang="fr-FR" smtClean="0"/>
              <a:pPr/>
              <a:t>‹N°›</a:t>
            </a:fld>
            <a:endParaRPr lang="fr-FR" dirty="0"/>
          </a:p>
        </p:txBody>
      </p:sp>
      <p:cxnSp>
        <p:nvCxnSpPr>
          <p:cNvPr id="10" name="Straight Connector 9"/>
          <p:cNvCxnSpPr/>
          <p:nvPr/>
        </p:nvCxnSpPr>
        <p:spPr>
          <a:xfrm>
            <a:off x="0" y="6264000"/>
            <a:ext cx="12188825"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7" name="Image 6" descr="Logo entreprise">
            <a:extLst>
              <a:ext uri="{FF2B5EF4-FFF2-40B4-BE49-F238E27FC236}">
                <a16:creationId xmlns:a16="http://schemas.microsoft.com/office/drawing/2014/main" id="{386C45D2-3109-19E1-15D6-47030151C9B5}"/>
              </a:ext>
            </a:extLst>
          </p:cNvPr>
          <p:cNvPicPr>
            <a:picLocks noChangeAspect="1"/>
          </p:cNvPicPr>
          <p:nvPr userDrawn="1"/>
        </p:nvPicPr>
        <p:blipFill>
          <a:blip r:embed="rId37"/>
          <a:stretch>
            <a:fillRect/>
          </a:stretch>
        </p:blipFill>
        <p:spPr>
          <a:xfrm>
            <a:off x="4841874" y="6384187"/>
            <a:ext cx="2505075" cy="428625"/>
          </a:xfrm>
          <a:prstGeom prst="rect">
            <a:avLst/>
          </a:prstGeom>
        </p:spPr>
      </p:pic>
    </p:spTree>
    <p:extLst>
      <p:ext uri="{BB962C8B-B14F-4D97-AF65-F5344CB8AC3E}">
        <p14:creationId xmlns:p14="http://schemas.microsoft.com/office/powerpoint/2010/main" val="4183107541"/>
      </p:ext>
    </p:extLst>
  </p:cSld>
  <p:clrMap bg1="lt1" tx1="dk1" bg2="lt2" tx2="dk2" accent1="accent1" accent2="accent2" accent3="accent3" accent4="accent4" accent5="accent5" accent6="accent6" hlink="hlink" folHlink="folHlink"/>
  <p:sldLayoutIdLst>
    <p:sldLayoutId id="2147483690" r:id="rId1"/>
    <p:sldLayoutId id="2147483702" r:id="rId2"/>
    <p:sldLayoutId id="2147483708" r:id="rId3"/>
    <p:sldLayoutId id="2147483662" r:id="rId4"/>
    <p:sldLayoutId id="2147483703" r:id="rId5"/>
    <p:sldLayoutId id="2147483692" r:id="rId6"/>
    <p:sldLayoutId id="2147483705" r:id="rId7"/>
    <p:sldLayoutId id="2147483695" r:id="rId8"/>
    <p:sldLayoutId id="2147483704" r:id="rId9"/>
    <p:sldLayoutId id="2147483696" r:id="rId10"/>
    <p:sldLayoutId id="2147483697" r:id="rId11"/>
    <p:sldLayoutId id="2147483698" r:id="rId12"/>
    <p:sldLayoutId id="2147483699" r:id="rId13"/>
    <p:sldLayoutId id="2147483700" r:id="rId14"/>
    <p:sldLayoutId id="2147483701" r:id="rId15"/>
    <p:sldLayoutId id="2147483669" r:id="rId16"/>
    <p:sldLayoutId id="2147483661" r:id="rId17"/>
    <p:sldLayoutId id="2147483689" r:id="rId18"/>
    <p:sldLayoutId id="2147483673" r:id="rId19"/>
    <p:sldLayoutId id="2147483672" r:id="rId20"/>
    <p:sldLayoutId id="2147483663" r:id="rId21"/>
    <p:sldLayoutId id="2147483664" r:id="rId22"/>
    <p:sldLayoutId id="2147483665" r:id="rId23"/>
    <p:sldLayoutId id="2147483666" r:id="rId24"/>
    <p:sldLayoutId id="2147483687" r:id="rId25"/>
    <p:sldLayoutId id="2147483667" r:id="rId26"/>
    <p:sldLayoutId id="2147483668" r:id="rId27"/>
    <p:sldLayoutId id="2147483693" r:id="rId28"/>
    <p:sldLayoutId id="2147483706" r:id="rId29"/>
    <p:sldLayoutId id="2147483670" r:id="rId30"/>
    <p:sldLayoutId id="2147483671" r:id="rId31"/>
    <p:sldLayoutId id="2147483688" r:id="rId32"/>
    <p:sldLayoutId id="2147483707"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126" rtl="0" eaLnBrk="1" latinLnBrk="0" hangingPunct="1">
        <a:lnSpc>
          <a:spcPct val="90000"/>
        </a:lnSpc>
        <a:spcBef>
          <a:spcPct val="0"/>
        </a:spcBef>
        <a:buNone/>
        <a:defRPr sz="3199" b="0" i="0" kern="1200" cap="none" baseline="0">
          <a:solidFill>
            <a:schemeClr val="tx1"/>
          </a:solidFill>
          <a:effectLst/>
          <a:latin typeface="+mj-lt"/>
          <a:ea typeface="+mj-ea"/>
          <a:cs typeface="+mj-cs"/>
        </a:defRPr>
      </a:lvl1pPr>
    </p:titleStyle>
    <p:bodyStyle>
      <a:lvl1pPr marL="228531" indent="-228531" algn="l" defTabSz="914126" rtl="0" eaLnBrk="1" latinLnBrk="0" hangingPunct="1">
        <a:lnSpc>
          <a:spcPct val="120000"/>
        </a:lnSpc>
        <a:spcBef>
          <a:spcPts val="1000"/>
        </a:spcBef>
        <a:buClr>
          <a:srgbClr val="333C6B"/>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8.svg"/><Relationship Id="rId3" Type="http://schemas.openxmlformats.org/officeDocument/2006/relationships/image" Target="../media/image4.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svg"/><Relationship Id="rId20" Type="http://schemas.openxmlformats.org/officeDocument/2006/relationships/image" Target="../media/image20.svg"/><Relationship Id="rId1" Type="http://schemas.openxmlformats.org/officeDocument/2006/relationships/slideLayout" Target="../slideLayouts/slideLayout32.xml"/><Relationship Id="rId6" Type="http://schemas.openxmlformats.org/officeDocument/2006/relationships/image" Target="../media/image6.svg"/><Relationship Id="rId11" Type="http://schemas.openxmlformats.org/officeDocument/2006/relationships/image" Target="../media/image11.jpg"/><Relationship Id="rId24" Type="http://schemas.openxmlformats.org/officeDocument/2006/relationships/image" Target="../media/image24.sv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svg"/><Relationship Id="rId19"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9.png"/><Relationship Id="rId14" Type="http://schemas.openxmlformats.org/officeDocument/2006/relationships/image" Target="../media/image14.svg"/><Relationship Id="rId22" Type="http://schemas.openxmlformats.org/officeDocument/2006/relationships/image" Target="../media/image22.sv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56.png"/><Relationship Id="rId3" Type="http://schemas.openxmlformats.org/officeDocument/2006/relationships/image" Target="../media/image54.png"/><Relationship Id="rId7" Type="http://schemas.openxmlformats.org/officeDocument/2006/relationships/image" Target="../media/image16.svg"/><Relationship Id="rId12"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4.svg"/><Relationship Id="rId18" Type="http://schemas.openxmlformats.org/officeDocument/2006/relationships/image" Target="../media/image20.svg"/><Relationship Id="rId3" Type="http://schemas.openxmlformats.org/officeDocument/2006/relationships/image" Target="../media/image57.png"/><Relationship Id="rId7" Type="http://schemas.openxmlformats.org/officeDocument/2006/relationships/image" Target="../media/image14.svg"/><Relationship Id="rId12" Type="http://schemas.openxmlformats.org/officeDocument/2006/relationships/image" Target="../media/image23.png"/><Relationship Id="rId17" Type="http://schemas.openxmlformats.org/officeDocument/2006/relationships/image" Target="../media/image19.png"/><Relationship Id="rId2" Type="http://schemas.openxmlformats.org/officeDocument/2006/relationships/notesSlide" Target="../notesSlides/notesSlide6.xml"/><Relationship Id="rId16" Type="http://schemas.openxmlformats.org/officeDocument/2006/relationships/image" Target="../media/image16.sv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59.png"/><Relationship Id="rId15" Type="http://schemas.openxmlformats.org/officeDocument/2006/relationships/image" Target="../media/image15.png"/><Relationship Id="rId10" Type="http://schemas.openxmlformats.org/officeDocument/2006/relationships/image" Target="../media/image17.png"/><Relationship Id="rId4" Type="http://schemas.openxmlformats.org/officeDocument/2006/relationships/image" Target="../media/image58.png"/><Relationship Id="rId9" Type="http://schemas.openxmlformats.org/officeDocument/2006/relationships/image" Target="../media/image22.svg"/><Relationship Id="rId14" Type="http://schemas.openxmlformats.org/officeDocument/2006/relationships/image" Target="../media/image60.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7.png"/><Relationship Id="rId3" Type="http://schemas.openxmlformats.org/officeDocument/2006/relationships/image" Target="../media/image61.png"/><Relationship Id="rId7" Type="http://schemas.openxmlformats.org/officeDocument/2006/relationships/image" Target="../media/image14.svg"/><Relationship Id="rId12" Type="http://schemas.openxmlformats.org/officeDocument/2006/relationships/image" Target="../media/image16.svg"/><Relationship Id="rId2" Type="http://schemas.openxmlformats.org/officeDocument/2006/relationships/notesSlide" Target="../notesSlides/notesSlide7.xml"/><Relationship Id="rId16" Type="http://schemas.openxmlformats.org/officeDocument/2006/relationships/image" Target="../media/image20.sv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5.png"/><Relationship Id="rId5" Type="http://schemas.openxmlformats.org/officeDocument/2006/relationships/image" Target="../media/image63.png"/><Relationship Id="rId15" Type="http://schemas.openxmlformats.org/officeDocument/2006/relationships/image" Target="../media/image19.png"/><Relationship Id="rId10" Type="http://schemas.openxmlformats.org/officeDocument/2006/relationships/image" Target="../media/image64.png"/><Relationship Id="rId4" Type="http://schemas.openxmlformats.org/officeDocument/2006/relationships/image" Target="../media/image62.png"/><Relationship Id="rId9" Type="http://schemas.openxmlformats.org/officeDocument/2006/relationships/image" Target="../media/image22.svg"/><Relationship Id="rId14" Type="http://schemas.openxmlformats.org/officeDocument/2006/relationships/image" Target="../media/image18.svg"/></Relationships>
</file>

<file path=ppt/slides/_rels/slide1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65.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67.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22.svg"/><Relationship Id="rId5" Type="http://schemas.openxmlformats.org/officeDocument/2006/relationships/image" Target="../media/image13.png"/><Relationship Id="rId10" Type="http://schemas.openxmlformats.org/officeDocument/2006/relationships/image" Target="../media/image21.png"/><Relationship Id="rId4" Type="http://schemas.openxmlformats.org/officeDocument/2006/relationships/image" Target="../media/image68.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8.svg"/><Relationship Id="rId3" Type="http://schemas.openxmlformats.org/officeDocument/2006/relationships/image" Target="../media/image70.png"/><Relationship Id="rId7" Type="http://schemas.openxmlformats.org/officeDocument/2006/relationships/image" Target="../media/image22.svg"/><Relationship Id="rId12"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6.svg"/><Relationship Id="rId5" Type="http://schemas.openxmlformats.org/officeDocument/2006/relationships/image" Target="../media/image14.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72.png"/><Relationship Id="rId1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73.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16.svg"/><Relationship Id="rId5" Type="http://schemas.openxmlformats.org/officeDocument/2006/relationships/image" Target="../media/image13.png"/><Relationship Id="rId10" Type="http://schemas.openxmlformats.org/officeDocument/2006/relationships/image" Target="../media/image15.png"/><Relationship Id="rId4" Type="http://schemas.microsoft.com/office/2007/relationships/hdphoto" Target="../media/hdphoto2.wdp"/><Relationship Id="rId9" Type="http://schemas.openxmlformats.org/officeDocument/2006/relationships/image" Target="../media/image74.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75.pn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77.svg"/><Relationship Id="rId15" Type="http://schemas.openxmlformats.org/officeDocument/2006/relationships/image" Target="../media/image30.svg"/><Relationship Id="rId10" Type="http://schemas.openxmlformats.org/officeDocument/2006/relationships/image" Target="../media/image17.png"/><Relationship Id="rId4" Type="http://schemas.openxmlformats.org/officeDocument/2006/relationships/image" Target="../media/image76.png"/><Relationship Id="rId9" Type="http://schemas.openxmlformats.org/officeDocument/2006/relationships/image" Target="../media/image16.svg"/><Relationship Id="rId1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6.svg"/><Relationship Id="rId18" Type="http://schemas.openxmlformats.org/officeDocument/2006/relationships/image" Target="../media/image22.svg"/><Relationship Id="rId3" Type="http://schemas.openxmlformats.org/officeDocument/2006/relationships/image" Target="../media/image78.png"/><Relationship Id="rId7" Type="http://schemas.openxmlformats.org/officeDocument/2006/relationships/image" Target="../media/image18.svg"/><Relationship Id="rId12" Type="http://schemas.openxmlformats.org/officeDocument/2006/relationships/image" Target="../media/image15.png"/><Relationship Id="rId17" Type="http://schemas.openxmlformats.org/officeDocument/2006/relationships/image" Target="../media/image21.png"/><Relationship Id="rId2" Type="http://schemas.openxmlformats.org/officeDocument/2006/relationships/notesSlide" Target="../notesSlides/notesSlide13.xml"/><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4.svg"/><Relationship Id="rId5" Type="http://schemas.openxmlformats.org/officeDocument/2006/relationships/image" Target="../media/image80.png"/><Relationship Id="rId15" Type="http://schemas.openxmlformats.org/officeDocument/2006/relationships/image" Target="../media/image20.svg"/><Relationship Id="rId10" Type="http://schemas.openxmlformats.org/officeDocument/2006/relationships/image" Target="../media/image13.png"/><Relationship Id="rId19" Type="http://schemas.openxmlformats.org/officeDocument/2006/relationships/image" Target="../media/image82.png"/><Relationship Id="rId4" Type="http://schemas.openxmlformats.org/officeDocument/2006/relationships/image" Target="../media/image79.png"/><Relationship Id="rId9" Type="http://schemas.openxmlformats.org/officeDocument/2006/relationships/image" Target="../media/image24.svg"/><Relationship Id="rId14"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19.png"/><Relationship Id="rId1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22.svg"/><Relationship Id="rId12" Type="http://schemas.openxmlformats.org/officeDocument/2006/relationships/image" Target="../media/image18.svg"/><Relationship Id="rId17" Type="http://schemas.openxmlformats.org/officeDocument/2006/relationships/image" Target="../media/image24.svg"/><Relationship Id="rId2" Type="http://schemas.openxmlformats.org/officeDocument/2006/relationships/notesSlide" Target="../notesSlides/notesSlide14.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7.png"/><Relationship Id="rId5" Type="http://schemas.openxmlformats.org/officeDocument/2006/relationships/image" Target="../media/image14.svg"/><Relationship Id="rId15" Type="http://schemas.openxmlformats.org/officeDocument/2006/relationships/image" Target="../media/image85.png"/><Relationship Id="rId10" Type="http://schemas.openxmlformats.org/officeDocument/2006/relationships/image" Target="../media/image16.svg"/><Relationship Id="rId19" Type="http://schemas.openxmlformats.org/officeDocument/2006/relationships/image" Target="../media/image87.png"/><Relationship Id="rId4" Type="http://schemas.openxmlformats.org/officeDocument/2006/relationships/image" Target="../media/image13.png"/><Relationship Id="rId9" Type="http://schemas.openxmlformats.org/officeDocument/2006/relationships/image" Target="../media/image15.png"/><Relationship Id="rId14" Type="http://schemas.openxmlformats.org/officeDocument/2006/relationships/image" Target="../media/image20.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77.svg"/><Relationship Id="rId18" Type="http://schemas.openxmlformats.org/officeDocument/2006/relationships/image" Target="../media/image23.png"/><Relationship Id="rId26" Type="http://schemas.openxmlformats.org/officeDocument/2006/relationships/image" Target="../media/image101.png"/><Relationship Id="rId3" Type="http://schemas.openxmlformats.org/officeDocument/2006/relationships/image" Target="../media/image14.svg"/><Relationship Id="rId21" Type="http://schemas.openxmlformats.org/officeDocument/2006/relationships/image" Target="../media/image96.svg"/><Relationship Id="rId7" Type="http://schemas.openxmlformats.org/officeDocument/2006/relationships/image" Target="../media/image94.svg"/><Relationship Id="rId12" Type="http://schemas.openxmlformats.org/officeDocument/2006/relationships/image" Target="../media/image76.png"/><Relationship Id="rId17" Type="http://schemas.openxmlformats.org/officeDocument/2006/relationships/image" Target="../media/image20.svg"/><Relationship Id="rId25" Type="http://schemas.openxmlformats.org/officeDocument/2006/relationships/image" Target="../media/image100.svg"/><Relationship Id="rId2" Type="http://schemas.openxmlformats.org/officeDocument/2006/relationships/image" Target="../media/image13.png"/><Relationship Id="rId16" Type="http://schemas.openxmlformats.org/officeDocument/2006/relationships/image" Target="../media/image19.png"/><Relationship Id="rId20"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16.svg"/><Relationship Id="rId24" Type="http://schemas.openxmlformats.org/officeDocument/2006/relationships/image" Target="../media/image99.png"/><Relationship Id="rId5" Type="http://schemas.openxmlformats.org/officeDocument/2006/relationships/image" Target="../media/image92.svg"/><Relationship Id="rId15" Type="http://schemas.openxmlformats.org/officeDocument/2006/relationships/image" Target="../media/image18.svg"/><Relationship Id="rId23" Type="http://schemas.openxmlformats.org/officeDocument/2006/relationships/image" Target="../media/image98.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91.png"/><Relationship Id="rId9" Type="http://schemas.openxmlformats.org/officeDocument/2006/relationships/image" Target="../media/image22.svg"/><Relationship Id="rId14" Type="http://schemas.openxmlformats.org/officeDocument/2006/relationships/image" Target="../media/image17.png"/><Relationship Id="rId22" Type="http://schemas.openxmlformats.org/officeDocument/2006/relationships/image" Target="../media/image97.png"/><Relationship Id="rId27" Type="http://schemas.openxmlformats.org/officeDocument/2006/relationships/image" Target="../media/image102.sv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26.svg"/></Relationships>
</file>

<file path=ppt/slides/_rels/slide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hyperlink" Target="https://travail-emploi.gouv.fr/index-de-legalite-professionnelle-calcul-et-questionsreponses" TargetMode="External"/><Relationship Id="rId7" Type="http://schemas.openxmlformats.org/officeDocument/2006/relationships/image" Target="../media/image40.png"/><Relationship Id="rId12" Type="http://schemas.openxmlformats.org/officeDocument/2006/relationships/hyperlink" Target="https://www.anact.fr/outil-diag-egapro-index-pour-realiser-son-diagnostic-egalite-professionnell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hyperlink" Target="https://www.flaticon.com/free-icon/logo_15465638?term=excel&amp;page=1&amp;position=5&amp;origin=search&amp;related_id=15465638" TargetMode="External"/><Relationship Id="rId5" Type="http://schemas.openxmlformats.org/officeDocument/2006/relationships/image" Target="../media/image39.svg"/><Relationship Id="rId10" Type="http://schemas.openxmlformats.org/officeDocument/2006/relationships/image" Target="../media/image38.svg"/><Relationship Id="rId4" Type="http://schemas.openxmlformats.org/officeDocument/2006/relationships/image" Target="../media/image33.png"/><Relationship Id="rId9"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LightScreen/>
                    </a14:imgEffect>
                  </a14:imgLayer>
                </a14:imgProps>
              </a:ext>
            </a:extLst>
          </a:blip>
          <a:srcRect/>
          <a:stretch>
            <a:fillRect t="-14000" b="-14000"/>
          </a:stretch>
        </a:blipFill>
        <a:effectLst/>
      </p:bgPr>
    </p:bg>
    <p:spTree>
      <p:nvGrpSpPr>
        <p:cNvPr id="1" name="">
          <a:extLst>
            <a:ext uri="{FF2B5EF4-FFF2-40B4-BE49-F238E27FC236}">
              <a16:creationId xmlns:a16="http://schemas.microsoft.com/office/drawing/2014/main" id="{AFF74250-B4FF-00A7-C7C0-050E0B5D3B52}"/>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5F9ED41C-AA66-32D5-1592-4FC0CBFA7EE3}"/>
              </a:ext>
            </a:extLst>
          </p:cNvPr>
          <p:cNvSpPr>
            <a:spLocks noGrp="1"/>
          </p:cNvSpPr>
          <p:nvPr>
            <p:ph type="title"/>
          </p:nvPr>
        </p:nvSpPr>
        <p:spPr>
          <a:xfrm>
            <a:off x="837605" y="1470190"/>
            <a:ext cx="4824759" cy="2649854"/>
          </a:xfrm>
          <a:gradFill flip="none" rotWithShape="1">
            <a:gsLst>
              <a:gs pos="86000">
                <a:srgbClr val="7DA8CA"/>
              </a:gs>
              <a:gs pos="100000">
                <a:schemeClr val="bg1"/>
              </a:gs>
            </a:gsLst>
            <a:lin ang="2700000" scaled="1"/>
            <a:tileRect/>
          </a:gradFill>
          <a:ln w="19050">
            <a:solidFill>
              <a:srgbClr val="333C6B"/>
            </a:solidFill>
          </a:ln>
        </p:spPr>
        <p:txBody>
          <a:bodyPr vert="horz" lIns="91416" tIns="45708" rIns="91416" bIns="45708" rtlCol="0" anchor="ctr">
            <a:normAutofit/>
          </a:bodyPr>
          <a:lstStyle/>
          <a:p>
            <a:pPr>
              <a:buClr>
                <a:schemeClr val="accent1"/>
              </a:buClr>
              <a:buSzPct val="100000"/>
              <a:buFont typeface="Arial" panose="020B0604020202020204" pitchFamily="34" charset="0"/>
            </a:pPr>
            <a:r>
              <a:rPr lang="fr-FR" sz="3700" dirty="0">
                <a:solidFill>
                  <a:srgbClr val="FFFFFF"/>
                </a:solidFill>
              </a:rPr>
              <a:t>Analysez des indicateurs de l'égalité femmes/hommes en respect du RGPD</a:t>
            </a:r>
            <a:endParaRPr lang="en-US" sz="3700" dirty="0">
              <a:solidFill>
                <a:srgbClr val="FFFFFF"/>
              </a:solidFill>
            </a:endParaRPr>
          </a:p>
        </p:txBody>
      </p:sp>
      <p:sp>
        <p:nvSpPr>
          <p:cNvPr id="5" name="Espace réservé du texte 4">
            <a:extLst>
              <a:ext uri="{FF2B5EF4-FFF2-40B4-BE49-F238E27FC236}">
                <a16:creationId xmlns:a16="http://schemas.microsoft.com/office/drawing/2014/main" id="{18F0FAB2-285E-0D34-50EA-7C3485CBF40C}"/>
              </a:ext>
            </a:extLst>
          </p:cNvPr>
          <p:cNvSpPr>
            <a:spLocks noGrp="1"/>
          </p:cNvSpPr>
          <p:nvPr>
            <p:ph type="body" idx="1"/>
          </p:nvPr>
        </p:nvSpPr>
        <p:spPr>
          <a:xfrm>
            <a:off x="7248345" y="3943285"/>
            <a:ext cx="3312000" cy="1553678"/>
          </a:xfrm>
          <a:gradFill flip="none" rotWithShape="1">
            <a:gsLst>
              <a:gs pos="86000">
                <a:srgbClr val="83AFCC"/>
              </a:gs>
              <a:gs pos="100000">
                <a:schemeClr val="bg1"/>
              </a:gs>
            </a:gsLst>
            <a:lin ang="2700000" scaled="1"/>
            <a:tileRect/>
          </a:gradFill>
          <a:ln w="19050">
            <a:solidFill>
              <a:srgbClr val="333C6B"/>
            </a:solidFill>
          </a:ln>
        </p:spPr>
        <p:txBody>
          <a:bodyPr vert="horz" lIns="91416" tIns="45708" rIns="91416" bIns="45708" rtlCol="0" anchor="ctr">
            <a:normAutofit/>
          </a:bodyPr>
          <a:lstStyle/>
          <a:p>
            <a:pPr>
              <a:lnSpc>
                <a:spcPct val="90000"/>
              </a:lnSpc>
              <a:spcBef>
                <a:spcPct val="0"/>
              </a:spcBef>
            </a:pPr>
            <a:r>
              <a:rPr lang="fr-FR" sz="2800" dirty="0">
                <a:solidFill>
                  <a:srgbClr val="FFFFFF"/>
                </a:solidFill>
              </a:rPr>
              <a:t>Traiter les données avec </a:t>
            </a:r>
            <a:endParaRPr lang="en-US" sz="2600" dirty="0">
              <a:solidFill>
                <a:srgbClr val="FFFFFF"/>
              </a:solidFill>
              <a:latin typeface="+mj-lt"/>
              <a:ea typeface="+mj-ea"/>
              <a:cs typeface="+mj-cs"/>
            </a:endParaRPr>
          </a:p>
        </p:txBody>
      </p:sp>
      <p:grpSp>
        <p:nvGrpSpPr>
          <p:cNvPr id="14" name="Groupe 13">
            <a:extLst>
              <a:ext uri="{FF2B5EF4-FFF2-40B4-BE49-F238E27FC236}">
                <a16:creationId xmlns:a16="http://schemas.microsoft.com/office/drawing/2014/main" id="{5E5F7E32-D633-2D6A-F1B9-3F663235140D}"/>
              </a:ext>
            </a:extLst>
          </p:cNvPr>
          <p:cNvGrpSpPr/>
          <p:nvPr/>
        </p:nvGrpSpPr>
        <p:grpSpPr>
          <a:xfrm>
            <a:off x="837605" y="4824018"/>
            <a:ext cx="4402676" cy="1236241"/>
            <a:chOff x="837605" y="4824018"/>
            <a:chExt cx="4402676" cy="1236241"/>
          </a:xfrm>
        </p:grpSpPr>
        <p:pic>
          <p:nvPicPr>
            <p:cNvPr id="3" name="Graphique 2" descr="Base de données contour">
              <a:extLst>
                <a:ext uri="{FF2B5EF4-FFF2-40B4-BE49-F238E27FC236}">
                  <a16:creationId xmlns:a16="http://schemas.microsoft.com/office/drawing/2014/main" id="{5E2C0532-C6E4-DF92-D868-8BFC1F51F93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37605" y="4824018"/>
              <a:ext cx="1188410" cy="1188410"/>
            </a:xfrm>
            <a:prstGeom prst="rect">
              <a:avLst/>
            </a:prstGeom>
          </p:spPr>
        </p:pic>
        <p:pic>
          <p:nvPicPr>
            <p:cNvPr id="7" name="Graphique 6" descr="Document contour">
              <a:extLst>
                <a:ext uri="{FF2B5EF4-FFF2-40B4-BE49-F238E27FC236}">
                  <a16:creationId xmlns:a16="http://schemas.microsoft.com/office/drawing/2014/main" id="{84F891E6-AF07-70F4-6019-86E3B4B1EF6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532397" y="4861986"/>
              <a:ext cx="1188410" cy="1188410"/>
            </a:xfrm>
            <a:prstGeom prst="rect">
              <a:avLst/>
            </a:prstGeom>
          </p:spPr>
        </p:pic>
        <p:pic>
          <p:nvPicPr>
            <p:cNvPr id="13" name="Graphique 12" descr="Statistiques contour">
              <a:extLst>
                <a:ext uri="{FF2B5EF4-FFF2-40B4-BE49-F238E27FC236}">
                  <a16:creationId xmlns:a16="http://schemas.microsoft.com/office/drawing/2014/main" id="{502149B0-9CBE-B531-D644-55EEC64074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51871" y="4871849"/>
              <a:ext cx="1188410" cy="1188410"/>
            </a:xfrm>
            <a:prstGeom prst="rect">
              <a:avLst/>
            </a:prstGeom>
          </p:spPr>
        </p:pic>
      </p:grpSp>
      <p:sp>
        <p:nvSpPr>
          <p:cNvPr id="2" name="ZoneTexte 1">
            <a:extLst>
              <a:ext uri="{FF2B5EF4-FFF2-40B4-BE49-F238E27FC236}">
                <a16:creationId xmlns:a16="http://schemas.microsoft.com/office/drawing/2014/main" id="{501DD7C1-7E05-A13F-307A-4E40ACBE9D4E}"/>
              </a:ext>
            </a:extLst>
          </p:cNvPr>
          <p:cNvSpPr txBox="1"/>
          <p:nvPr/>
        </p:nvSpPr>
        <p:spPr>
          <a:xfrm>
            <a:off x="837605" y="226070"/>
            <a:ext cx="3672631" cy="492315"/>
          </a:xfrm>
          <a:prstGeom prst="rect">
            <a:avLst/>
          </a:prstGeom>
          <a:gradFill flip="none" rotWithShape="1">
            <a:gsLst>
              <a:gs pos="86000">
                <a:srgbClr val="7DA8CA"/>
              </a:gs>
              <a:gs pos="100000">
                <a:schemeClr val="bg1"/>
              </a:gs>
            </a:gsLst>
            <a:lin ang="2700000" scaled="1"/>
            <a:tileRect/>
          </a:gradFill>
          <a:ln w="19050">
            <a:solidFill>
              <a:srgbClr val="333C6B"/>
            </a:solidFill>
          </a:ln>
        </p:spPr>
        <p:txBody>
          <a:bodyPr vert="horz" lIns="91416" tIns="45708" rIns="91416" bIns="45708" rtlCol="0" anchor="ctr">
            <a:normAutofit fontScale="70000" lnSpcReduction="20000"/>
          </a:bodyPr>
          <a:lstStyle>
            <a:lvl1pPr indent="0" defTabSz="914126">
              <a:lnSpc>
                <a:spcPct val="90000"/>
              </a:lnSpc>
              <a:spcBef>
                <a:spcPct val="0"/>
              </a:spcBef>
              <a:buClr>
                <a:schemeClr val="accent1"/>
              </a:buClr>
              <a:buSzPct val="100000"/>
              <a:buFont typeface="Arial" panose="020B0604020202020204" pitchFamily="34" charset="0"/>
              <a:buNone/>
              <a:defRPr sz="2600">
                <a:solidFill>
                  <a:srgbClr val="FFFFFF"/>
                </a:solidFill>
                <a:effectLst/>
                <a:latin typeface="+mj-lt"/>
                <a:ea typeface="+mj-ea"/>
                <a:cs typeface="+mj-cs"/>
              </a:defRPr>
            </a:lvl1pPr>
            <a:lvl2pPr marL="457063" indent="0" defTabSz="914126">
              <a:lnSpc>
                <a:spcPct val="120000"/>
              </a:lnSpc>
              <a:spcBef>
                <a:spcPts val="500"/>
              </a:spcBef>
              <a:buClr>
                <a:schemeClr val="accent1"/>
              </a:buClr>
              <a:buSzPct val="100000"/>
              <a:buFont typeface="Arial" panose="020B0604020202020204" pitchFamily="34" charset="0"/>
              <a:buNone/>
              <a:defRPr sz="1799" cap="none" baseline="0">
                <a:solidFill>
                  <a:schemeClr val="tx1">
                    <a:tint val="75000"/>
                  </a:schemeClr>
                </a:solidFill>
                <a:effectLst/>
              </a:defRPr>
            </a:lvl2pPr>
            <a:lvl3pPr marL="914126" indent="0" defTabSz="914126">
              <a:lnSpc>
                <a:spcPct val="120000"/>
              </a:lnSpc>
              <a:spcBef>
                <a:spcPts val="500"/>
              </a:spcBef>
              <a:buClr>
                <a:schemeClr val="accent1"/>
              </a:buClr>
              <a:buSzPct val="100000"/>
              <a:buFont typeface="Arial" panose="020B0604020202020204" pitchFamily="34" charset="0"/>
              <a:buNone/>
              <a:defRPr sz="1600">
                <a:solidFill>
                  <a:schemeClr val="tx1">
                    <a:tint val="75000"/>
                  </a:schemeClr>
                </a:solidFill>
                <a:effectLst/>
              </a:defRPr>
            </a:lvl3pPr>
            <a:lvl4pPr marL="1371189" indent="0" defTabSz="914126">
              <a:lnSpc>
                <a:spcPct val="120000"/>
              </a:lnSpc>
              <a:spcBef>
                <a:spcPts val="500"/>
              </a:spcBef>
              <a:buClr>
                <a:schemeClr val="accent1"/>
              </a:buClr>
              <a:buSzPct val="100000"/>
              <a:buFont typeface="Arial" panose="020B0604020202020204" pitchFamily="34" charset="0"/>
              <a:buNone/>
              <a:defRPr sz="1400" cap="none" baseline="0">
                <a:solidFill>
                  <a:schemeClr val="tx1">
                    <a:tint val="75000"/>
                  </a:schemeClr>
                </a:solidFill>
                <a:effectLst/>
              </a:defRPr>
            </a:lvl4pPr>
            <a:lvl5pPr marL="1828251" indent="0" defTabSz="914126">
              <a:lnSpc>
                <a:spcPct val="120000"/>
              </a:lnSpc>
              <a:spcBef>
                <a:spcPts val="500"/>
              </a:spcBef>
              <a:buClr>
                <a:schemeClr val="accent1"/>
              </a:buClr>
              <a:buSzPct val="100000"/>
              <a:buFont typeface="Arial" panose="020B0604020202020204" pitchFamily="34" charset="0"/>
              <a:buNone/>
              <a:defRPr sz="1400">
                <a:solidFill>
                  <a:schemeClr val="tx1">
                    <a:tint val="75000"/>
                  </a:schemeClr>
                </a:solidFill>
                <a:effectLst/>
              </a:defRPr>
            </a:lvl5pPr>
            <a:lvl6pPr marL="2285314" indent="0" defTabSz="914126">
              <a:lnSpc>
                <a:spcPct val="120000"/>
              </a:lnSpc>
              <a:spcBef>
                <a:spcPts val="500"/>
              </a:spcBef>
              <a:buClr>
                <a:schemeClr val="accent1"/>
              </a:buClr>
              <a:buSzPct val="100000"/>
              <a:buFont typeface="Arial" panose="020B0604020202020204" pitchFamily="34" charset="0"/>
              <a:buNone/>
              <a:defRPr sz="1400">
                <a:solidFill>
                  <a:schemeClr val="tx1">
                    <a:tint val="75000"/>
                  </a:schemeClr>
                </a:solidFill>
                <a:effectLst/>
              </a:defRPr>
            </a:lvl6pPr>
            <a:lvl7pPr marL="2742377" indent="0" defTabSz="914126">
              <a:lnSpc>
                <a:spcPct val="120000"/>
              </a:lnSpc>
              <a:spcBef>
                <a:spcPts val="500"/>
              </a:spcBef>
              <a:buClr>
                <a:schemeClr val="accent1"/>
              </a:buClr>
              <a:buSzPct val="100000"/>
              <a:buFont typeface="Arial" panose="020B0604020202020204" pitchFamily="34" charset="0"/>
              <a:buNone/>
              <a:defRPr sz="1400">
                <a:solidFill>
                  <a:schemeClr val="tx1">
                    <a:tint val="75000"/>
                  </a:schemeClr>
                </a:solidFill>
                <a:effectLst/>
              </a:defRPr>
            </a:lvl7pPr>
            <a:lvl8pPr marL="3199440" indent="0" defTabSz="914126">
              <a:lnSpc>
                <a:spcPct val="120000"/>
              </a:lnSpc>
              <a:spcBef>
                <a:spcPts val="500"/>
              </a:spcBef>
              <a:buClr>
                <a:schemeClr val="accent1"/>
              </a:buClr>
              <a:buSzPct val="100000"/>
              <a:buFont typeface="Arial" panose="020B0604020202020204" pitchFamily="34" charset="0"/>
              <a:buNone/>
              <a:defRPr sz="1400" baseline="0">
                <a:solidFill>
                  <a:schemeClr val="tx1">
                    <a:tint val="75000"/>
                  </a:schemeClr>
                </a:solidFill>
                <a:effectLst/>
              </a:defRPr>
            </a:lvl8pPr>
            <a:lvl9pPr marL="3656503" indent="0" defTabSz="914126">
              <a:lnSpc>
                <a:spcPct val="120000"/>
              </a:lnSpc>
              <a:spcBef>
                <a:spcPts val="500"/>
              </a:spcBef>
              <a:buClr>
                <a:schemeClr val="accent1"/>
              </a:buClr>
              <a:buSzPct val="100000"/>
              <a:buFont typeface="Arial" panose="020B0604020202020204" pitchFamily="34" charset="0"/>
              <a:buNone/>
              <a:defRPr sz="1400" baseline="0">
                <a:solidFill>
                  <a:schemeClr val="tx1">
                    <a:tint val="75000"/>
                  </a:schemeClr>
                </a:solidFill>
                <a:effectLst/>
              </a:defRPr>
            </a:lvl9pPr>
          </a:lstStyle>
          <a:p>
            <a:r>
              <a:rPr lang="fr-FR" dirty="0"/>
              <a:t>Data </a:t>
            </a:r>
            <a:r>
              <a:rPr lang="fr-FR" dirty="0" err="1"/>
              <a:t>Analyst</a:t>
            </a:r>
            <a:r>
              <a:rPr lang="fr-FR" dirty="0"/>
              <a:t> – Projet 8</a:t>
            </a:r>
          </a:p>
          <a:p>
            <a:r>
              <a:rPr lang="fr-FR" dirty="0"/>
              <a:t>Matthieu Verclytte</a:t>
            </a:r>
          </a:p>
        </p:txBody>
      </p:sp>
      <p:pic>
        <p:nvPicPr>
          <p:cNvPr id="10" name="Image 9">
            <a:extLst>
              <a:ext uri="{FF2B5EF4-FFF2-40B4-BE49-F238E27FC236}">
                <a16:creationId xmlns:a16="http://schemas.microsoft.com/office/drawing/2014/main" id="{1E733C34-CE8D-D727-AEB8-D302F66196A0}"/>
              </a:ext>
            </a:extLst>
          </p:cNvPr>
          <p:cNvPicPr>
            <a:picLocks noChangeAspect="1"/>
          </p:cNvPicPr>
          <p:nvPr/>
        </p:nvPicPr>
        <p:blipFill>
          <a:blip r:embed="rId11"/>
          <a:srcRect l="11734" r="11734"/>
          <a:stretch/>
        </p:blipFill>
        <p:spPr>
          <a:xfrm>
            <a:off x="7246800" y="637467"/>
            <a:ext cx="3312000" cy="2446020"/>
          </a:xfrm>
          <a:prstGeom prst="rect">
            <a:avLst/>
          </a:prstGeom>
          <a:ln w="19050">
            <a:solidFill>
              <a:srgbClr val="333C6B"/>
            </a:solidFill>
          </a:ln>
        </p:spPr>
      </p:pic>
      <p:pic>
        <p:nvPicPr>
          <p:cNvPr id="9" name="Image 8">
            <a:extLst>
              <a:ext uri="{FF2B5EF4-FFF2-40B4-BE49-F238E27FC236}">
                <a16:creationId xmlns:a16="http://schemas.microsoft.com/office/drawing/2014/main" id="{620BE9F5-923D-C09B-5FB9-57C53303EE2F}"/>
              </a:ext>
            </a:extLst>
          </p:cNvPr>
          <p:cNvPicPr>
            <a:picLocks noChangeAspect="1"/>
          </p:cNvPicPr>
          <p:nvPr/>
        </p:nvPicPr>
        <p:blipFill>
          <a:blip r:embed="rId12"/>
          <a:srcRect/>
          <a:stretch/>
        </p:blipFill>
        <p:spPr>
          <a:xfrm>
            <a:off x="8398668" y="4824018"/>
            <a:ext cx="1714286" cy="445714"/>
          </a:xfrm>
          <a:prstGeom prst="rect">
            <a:avLst/>
          </a:prstGeom>
          <a:ln w="12700">
            <a:solidFill>
              <a:srgbClr val="333C6B"/>
            </a:solidFill>
          </a:ln>
        </p:spPr>
      </p:pic>
      <p:grpSp>
        <p:nvGrpSpPr>
          <p:cNvPr id="6" name="Groupe 5">
            <a:extLst>
              <a:ext uri="{FF2B5EF4-FFF2-40B4-BE49-F238E27FC236}">
                <a16:creationId xmlns:a16="http://schemas.microsoft.com/office/drawing/2014/main" id="{13E3163C-3226-67AA-7669-F2BB472B7883}"/>
              </a:ext>
            </a:extLst>
          </p:cNvPr>
          <p:cNvGrpSpPr/>
          <p:nvPr/>
        </p:nvGrpSpPr>
        <p:grpSpPr>
          <a:xfrm>
            <a:off x="45305" y="120363"/>
            <a:ext cx="723900" cy="914400"/>
            <a:chOff x="5732462" y="2971800"/>
            <a:chExt cx="723900" cy="914400"/>
          </a:xfrm>
        </p:grpSpPr>
        <p:pic>
          <p:nvPicPr>
            <p:cNvPr id="8" name="Graphique 7" descr="Femme portant un ruban">
              <a:extLst>
                <a:ext uri="{FF2B5EF4-FFF2-40B4-BE49-F238E27FC236}">
                  <a16:creationId xmlns:a16="http://schemas.microsoft.com/office/drawing/2014/main" id="{6CD0118E-1415-5BD2-7E17-BC756ADCED4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32462" y="2971800"/>
              <a:ext cx="723900" cy="914400"/>
            </a:xfrm>
            <a:prstGeom prst="rect">
              <a:avLst/>
            </a:prstGeom>
          </p:spPr>
        </p:pic>
        <p:pic>
          <p:nvPicPr>
            <p:cNvPr id="11" name="Graphique 10" descr="Une femme souriante">
              <a:extLst>
                <a:ext uri="{FF2B5EF4-FFF2-40B4-BE49-F238E27FC236}">
                  <a16:creationId xmlns:a16="http://schemas.microsoft.com/office/drawing/2014/main" id="{3DCCDFF6-CA5F-23DF-0536-43980AB853C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092012" y="3412312"/>
              <a:ext cx="304800" cy="333375"/>
            </a:xfrm>
            <a:prstGeom prst="rect">
              <a:avLst/>
            </a:prstGeom>
          </p:spPr>
        </p:pic>
      </p:grpSp>
      <p:grpSp>
        <p:nvGrpSpPr>
          <p:cNvPr id="12" name="Groupe 11">
            <a:extLst>
              <a:ext uri="{FF2B5EF4-FFF2-40B4-BE49-F238E27FC236}">
                <a16:creationId xmlns:a16="http://schemas.microsoft.com/office/drawing/2014/main" id="{C4C3B9C1-51B7-9862-681B-C015B441C57E}"/>
              </a:ext>
            </a:extLst>
          </p:cNvPr>
          <p:cNvGrpSpPr/>
          <p:nvPr/>
        </p:nvGrpSpPr>
        <p:grpSpPr>
          <a:xfrm>
            <a:off x="11352037" y="91227"/>
            <a:ext cx="695325" cy="762000"/>
            <a:chOff x="5746750" y="3048000"/>
            <a:chExt cx="695325" cy="762000"/>
          </a:xfrm>
        </p:grpSpPr>
        <p:pic>
          <p:nvPicPr>
            <p:cNvPr id="15" name="Graphique 14" descr="Homme aux cheveux épais">
              <a:extLst>
                <a:ext uri="{FF2B5EF4-FFF2-40B4-BE49-F238E27FC236}">
                  <a16:creationId xmlns:a16="http://schemas.microsoft.com/office/drawing/2014/main" id="{96032701-5AD3-5332-F4D3-013D8873D66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46750" y="3048000"/>
              <a:ext cx="695325" cy="762000"/>
            </a:xfrm>
            <a:prstGeom prst="rect">
              <a:avLst/>
            </a:prstGeom>
          </p:spPr>
        </p:pic>
        <p:pic>
          <p:nvPicPr>
            <p:cNvPr id="17" name="Graphique 16" descr="Un visage souriant">
              <a:extLst>
                <a:ext uri="{FF2B5EF4-FFF2-40B4-BE49-F238E27FC236}">
                  <a16:creationId xmlns:a16="http://schemas.microsoft.com/office/drawing/2014/main" id="{43C4297F-CF22-160C-67FD-2172726F359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980294" y="3372487"/>
              <a:ext cx="304800" cy="314325"/>
            </a:xfrm>
            <a:prstGeom prst="rect">
              <a:avLst/>
            </a:prstGeom>
          </p:spPr>
        </p:pic>
      </p:grpSp>
      <p:grpSp>
        <p:nvGrpSpPr>
          <p:cNvPr id="18" name="Groupe 17">
            <a:extLst>
              <a:ext uri="{FF2B5EF4-FFF2-40B4-BE49-F238E27FC236}">
                <a16:creationId xmlns:a16="http://schemas.microsoft.com/office/drawing/2014/main" id="{9340BBF2-D616-A9DC-9D96-B2CAF60BF858}"/>
              </a:ext>
            </a:extLst>
          </p:cNvPr>
          <p:cNvGrpSpPr/>
          <p:nvPr/>
        </p:nvGrpSpPr>
        <p:grpSpPr>
          <a:xfrm>
            <a:off x="11337749" y="5935683"/>
            <a:ext cx="723900" cy="914400"/>
            <a:chOff x="5732462" y="2971800"/>
            <a:chExt cx="723900" cy="914400"/>
          </a:xfrm>
        </p:grpSpPr>
        <p:pic>
          <p:nvPicPr>
            <p:cNvPr id="20" name="Graphique 19" descr="Femme portant un ruban">
              <a:extLst>
                <a:ext uri="{FF2B5EF4-FFF2-40B4-BE49-F238E27FC236}">
                  <a16:creationId xmlns:a16="http://schemas.microsoft.com/office/drawing/2014/main" id="{E7C2B1D2-BCA3-3281-BAF9-86357F74BAF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32462" y="2971800"/>
              <a:ext cx="723900" cy="914400"/>
            </a:xfrm>
            <a:prstGeom prst="rect">
              <a:avLst/>
            </a:prstGeom>
          </p:spPr>
        </p:pic>
        <p:pic>
          <p:nvPicPr>
            <p:cNvPr id="21" name="Graphique 20" descr="Un visage méchant">
              <a:extLst>
                <a:ext uri="{FF2B5EF4-FFF2-40B4-BE49-F238E27FC236}">
                  <a16:creationId xmlns:a16="http://schemas.microsoft.com/office/drawing/2014/main" id="{B3621038-38E3-FB3B-C587-C686677BAEC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092012" y="3426600"/>
              <a:ext cx="304800" cy="304800"/>
            </a:xfrm>
            <a:prstGeom prst="rect">
              <a:avLst/>
            </a:prstGeom>
          </p:spPr>
        </p:pic>
      </p:grpSp>
      <p:grpSp>
        <p:nvGrpSpPr>
          <p:cNvPr id="22" name="Groupe 21">
            <a:extLst>
              <a:ext uri="{FF2B5EF4-FFF2-40B4-BE49-F238E27FC236}">
                <a16:creationId xmlns:a16="http://schemas.microsoft.com/office/drawing/2014/main" id="{04398077-1A90-DA93-693C-324E2D4E4ECA}"/>
              </a:ext>
            </a:extLst>
          </p:cNvPr>
          <p:cNvGrpSpPr/>
          <p:nvPr/>
        </p:nvGrpSpPr>
        <p:grpSpPr>
          <a:xfrm>
            <a:off x="209592" y="6050396"/>
            <a:ext cx="695325" cy="762000"/>
            <a:chOff x="5686544" y="3048000"/>
            <a:chExt cx="695325" cy="762000"/>
          </a:xfrm>
        </p:grpSpPr>
        <p:pic>
          <p:nvPicPr>
            <p:cNvPr id="23" name="Graphique 22" descr="Homme aux cheveux épais">
              <a:extLst>
                <a:ext uri="{FF2B5EF4-FFF2-40B4-BE49-F238E27FC236}">
                  <a16:creationId xmlns:a16="http://schemas.microsoft.com/office/drawing/2014/main" id="{523180E6-A84E-9441-F725-97653331451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86544" y="3048000"/>
              <a:ext cx="695325" cy="762000"/>
            </a:xfrm>
            <a:prstGeom prst="rect">
              <a:avLst/>
            </a:prstGeom>
          </p:spPr>
        </p:pic>
        <p:pic>
          <p:nvPicPr>
            <p:cNvPr id="24" name="Graphique 23" descr="Un visage déprimé">
              <a:extLst>
                <a:ext uri="{FF2B5EF4-FFF2-40B4-BE49-F238E27FC236}">
                  <a16:creationId xmlns:a16="http://schemas.microsoft.com/office/drawing/2014/main" id="{81EB8DE4-CD12-EAFD-3F2B-9A48EDA59EC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931794" y="3387201"/>
              <a:ext cx="314325" cy="304800"/>
            </a:xfrm>
            <a:prstGeom prst="rect">
              <a:avLst/>
            </a:prstGeom>
          </p:spPr>
        </p:pic>
      </p:grpSp>
    </p:spTree>
    <p:extLst>
      <p:ext uri="{BB962C8B-B14F-4D97-AF65-F5344CB8AC3E}">
        <p14:creationId xmlns:p14="http://schemas.microsoft.com/office/powerpoint/2010/main" val="406335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bg/>
                                          </p:spTgt>
                                        </p:tgtEl>
                                        <p:attrNameLst>
                                          <p:attrName>style.visibility</p:attrName>
                                        </p:attrNameLst>
                                      </p:cBhvr>
                                      <p:to>
                                        <p:strVal val="visible"/>
                                      </p:to>
                                    </p:set>
                                    <p:animEffect transition="in" filter="fade">
                                      <p:cBhvr>
                                        <p:cTn id="13" dur="1000"/>
                                        <p:tgtEl>
                                          <p:spTgt spid="5">
                                            <p:bg/>
                                          </p:spTgt>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1000"/>
                                        <p:tgtEl>
                                          <p:spTgt spid="5">
                                            <p:txEl>
                                              <p:pRg st="0" end="0"/>
                                            </p:txEl>
                                          </p:spTgt>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10" presetClass="entr" presetSubtype="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F5588-246A-3FE2-CAC1-1785358D634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1FF0C20-CD8B-90E8-1464-E8848DBBAA72}"/>
              </a:ext>
            </a:extLst>
          </p:cNvPr>
          <p:cNvSpPr>
            <a:spLocks noGrp="1"/>
          </p:cNvSpPr>
          <p:nvPr>
            <p:ph type="title"/>
          </p:nvPr>
        </p:nvSpPr>
        <p:spPr/>
        <p:txBody>
          <a:bodyPr/>
          <a:lstStyle/>
          <a:p>
            <a:r>
              <a:rPr lang="fr-FR" dirty="0">
                <a:latin typeface="Aptos" panose="020B0004020202020204" pitchFamily="34" charset="0"/>
              </a:rPr>
              <a:t>1</a:t>
            </a:r>
            <a:r>
              <a:rPr lang="fr-FR" dirty="0"/>
              <a:t>. Les Effectifs 		</a:t>
            </a:r>
            <a:r>
              <a:rPr lang="fr-FR" dirty="0">
                <a:latin typeface="Aptos" panose="020B0004020202020204" pitchFamily="34" charset="0"/>
              </a:rPr>
              <a:t>1.a Effectifs par Ancienneté</a:t>
            </a:r>
            <a:endParaRPr lang="fr-FR" dirty="0"/>
          </a:p>
        </p:txBody>
      </p:sp>
      <p:sp>
        <p:nvSpPr>
          <p:cNvPr id="3" name="Espace réservé du numéro de diapositive 2">
            <a:extLst>
              <a:ext uri="{FF2B5EF4-FFF2-40B4-BE49-F238E27FC236}">
                <a16:creationId xmlns:a16="http://schemas.microsoft.com/office/drawing/2014/main" id="{B80A2655-7D96-3991-8583-4166CB870C22}"/>
              </a:ext>
            </a:extLst>
          </p:cNvPr>
          <p:cNvSpPr>
            <a:spLocks noGrp="1"/>
          </p:cNvSpPr>
          <p:nvPr>
            <p:ph type="sldNum" sz="quarter" idx="12"/>
          </p:nvPr>
        </p:nvSpPr>
        <p:spPr/>
        <p:txBody>
          <a:bodyPr/>
          <a:lstStyle/>
          <a:p>
            <a:pPr rtl="0"/>
            <a:fld id="{7DC1BBB0-96F0-4077-A278-0F3FB5C104D3}" type="slidenum">
              <a:rPr lang="fr-FR" noProof="0" smtClean="0"/>
              <a:t>10</a:t>
            </a:fld>
            <a:endParaRPr lang="fr-FR" noProof="0"/>
          </a:p>
        </p:txBody>
      </p:sp>
      <p:grpSp>
        <p:nvGrpSpPr>
          <p:cNvPr id="18" name="Groupe 17">
            <a:extLst>
              <a:ext uri="{FF2B5EF4-FFF2-40B4-BE49-F238E27FC236}">
                <a16:creationId xmlns:a16="http://schemas.microsoft.com/office/drawing/2014/main" id="{8B4442EE-8852-C83E-D6D0-6E2C697C9C03}"/>
              </a:ext>
            </a:extLst>
          </p:cNvPr>
          <p:cNvGrpSpPr/>
          <p:nvPr/>
        </p:nvGrpSpPr>
        <p:grpSpPr>
          <a:xfrm>
            <a:off x="655058" y="963033"/>
            <a:ext cx="3712813" cy="1806863"/>
            <a:chOff x="655058" y="963033"/>
            <a:chExt cx="3712813" cy="1806863"/>
          </a:xfrm>
        </p:grpSpPr>
        <p:grpSp>
          <p:nvGrpSpPr>
            <p:cNvPr id="24" name="Groupe 23">
              <a:extLst>
                <a:ext uri="{FF2B5EF4-FFF2-40B4-BE49-F238E27FC236}">
                  <a16:creationId xmlns:a16="http://schemas.microsoft.com/office/drawing/2014/main" id="{8D7C3F22-A382-5B55-0065-3E84BE4DF22D}"/>
                </a:ext>
              </a:extLst>
            </p:cNvPr>
            <p:cNvGrpSpPr/>
            <p:nvPr/>
          </p:nvGrpSpPr>
          <p:grpSpPr>
            <a:xfrm>
              <a:off x="655058" y="963033"/>
              <a:ext cx="3712813" cy="1806863"/>
              <a:chOff x="655058" y="963033"/>
              <a:chExt cx="3712813" cy="1806863"/>
            </a:xfrm>
          </p:grpSpPr>
          <p:pic>
            <p:nvPicPr>
              <p:cNvPr id="5" name="Image 4">
                <a:extLst>
                  <a:ext uri="{FF2B5EF4-FFF2-40B4-BE49-F238E27FC236}">
                    <a16:creationId xmlns:a16="http://schemas.microsoft.com/office/drawing/2014/main" id="{01765DAE-128A-712C-04D0-8CFE47408610}"/>
                  </a:ext>
                </a:extLst>
              </p:cNvPr>
              <p:cNvPicPr>
                <a:picLocks noChangeAspect="1"/>
              </p:cNvPicPr>
              <p:nvPr/>
            </p:nvPicPr>
            <p:blipFill>
              <a:blip r:embed="rId3"/>
              <a:srcRect t="24283" b="1817"/>
              <a:stretch/>
            </p:blipFill>
            <p:spPr>
              <a:xfrm>
                <a:off x="655059" y="963033"/>
                <a:ext cx="3712812" cy="1512000"/>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4" name="Espace réservé du contenu 2">
                <a:extLst>
                  <a:ext uri="{FF2B5EF4-FFF2-40B4-BE49-F238E27FC236}">
                    <a16:creationId xmlns:a16="http://schemas.microsoft.com/office/drawing/2014/main" id="{B57AE6AA-03A7-50AE-308E-E2A5068F47E1}"/>
                  </a:ext>
                </a:extLst>
              </p:cNvPr>
              <p:cNvSpPr txBox="1">
                <a:spLocks/>
              </p:cNvSpPr>
              <p:nvPr/>
            </p:nvSpPr>
            <p:spPr>
              <a:xfrm>
                <a:off x="655058" y="2492897"/>
                <a:ext cx="3712813"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36000" tIns="36000" rIns="36000" bIns="3600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spcAft>
                    <a:spcPts val="600"/>
                  </a:spcAft>
                  <a:buClr>
                    <a:srgbClr val="333C6B"/>
                  </a:buClr>
                  <a:buNone/>
                </a:pPr>
                <a:r>
                  <a:rPr lang="fr-FR" sz="1200" b="1" dirty="0"/>
                  <a:t>Effectifs par Genre</a:t>
                </a:r>
              </a:p>
            </p:txBody>
          </p:sp>
        </p:grpSp>
        <p:grpSp>
          <p:nvGrpSpPr>
            <p:cNvPr id="6" name="Groupe 5">
              <a:extLst>
                <a:ext uri="{FF2B5EF4-FFF2-40B4-BE49-F238E27FC236}">
                  <a16:creationId xmlns:a16="http://schemas.microsoft.com/office/drawing/2014/main" id="{71568333-C7FA-3C7A-219A-A67100E73D01}"/>
                </a:ext>
              </a:extLst>
            </p:cNvPr>
            <p:cNvGrpSpPr>
              <a:grpSpLocks noChangeAspect="1"/>
            </p:cNvGrpSpPr>
            <p:nvPr/>
          </p:nvGrpSpPr>
          <p:grpSpPr>
            <a:xfrm>
              <a:off x="708599" y="1038722"/>
              <a:ext cx="463296" cy="585215"/>
              <a:chOff x="5732462" y="2971800"/>
              <a:chExt cx="723900" cy="914400"/>
            </a:xfrm>
          </p:grpSpPr>
          <p:pic>
            <p:nvPicPr>
              <p:cNvPr id="8" name="Graphique 7" descr="Femme portant un ruban">
                <a:extLst>
                  <a:ext uri="{FF2B5EF4-FFF2-40B4-BE49-F238E27FC236}">
                    <a16:creationId xmlns:a16="http://schemas.microsoft.com/office/drawing/2014/main" id="{E1FDC3EA-4FC8-2CE4-8F1C-BF11FDDF3B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2462" y="2971800"/>
                <a:ext cx="723900" cy="914400"/>
              </a:xfrm>
              <a:prstGeom prst="rect">
                <a:avLst/>
              </a:prstGeom>
            </p:spPr>
          </p:pic>
          <p:pic>
            <p:nvPicPr>
              <p:cNvPr id="10" name="Graphique 9" descr="Une femme souriante">
                <a:extLst>
                  <a:ext uri="{FF2B5EF4-FFF2-40B4-BE49-F238E27FC236}">
                    <a16:creationId xmlns:a16="http://schemas.microsoft.com/office/drawing/2014/main" id="{A709964E-50EE-EF8D-3034-6BF3C3F578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2012" y="3412312"/>
                <a:ext cx="304800" cy="333375"/>
              </a:xfrm>
              <a:prstGeom prst="rect">
                <a:avLst/>
              </a:prstGeom>
            </p:spPr>
          </p:pic>
        </p:grpSp>
        <p:grpSp>
          <p:nvGrpSpPr>
            <p:cNvPr id="11" name="Groupe 10">
              <a:extLst>
                <a:ext uri="{FF2B5EF4-FFF2-40B4-BE49-F238E27FC236}">
                  <a16:creationId xmlns:a16="http://schemas.microsoft.com/office/drawing/2014/main" id="{9E9A5F2D-771F-91F8-617C-AD5E07E57D64}"/>
                </a:ext>
              </a:extLst>
            </p:cNvPr>
            <p:cNvGrpSpPr>
              <a:grpSpLocks noChangeAspect="1"/>
            </p:cNvGrpSpPr>
            <p:nvPr/>
          </p:nvGrpSpPr>
          <p:grpSpPr>
            <a:xfrm>
              <a:off x="3790156" y="1022258"/>
              <a:ext cx="445007" cy="487679"/>
              <a:chOff x="5746750" y="3048000"/>
              <a:chExt cx="695325" cy="762000"/>
            </a:xfrm>
          </p:grpSpPr>
          <p:pic>
            <p:nvPicPr>
              <p:cNvPr id="12" name="Graphique 11" descr="Homme aux cheveux épais">
                <a:extLst>
                  <a:ext uri="{FF2B5EF4-FFF2-40B4-BE49-F238E27FC236}">
                    <a16:creationId xmlns:a16="http://schemas.microsoft.com/office/drawing/2014/main" id="{FAC86AC6-DB70-22DF-7DC9-EA9A057724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46750" y="3048000"/>
                <a:ext cx="695325" cy="762000"/>
              </a:xfrm>
              <a:prstGeom prst="rect">
                <a:avLst/>
              </a:prstGeom>
            </p:spPr>
          </p:pic>
          <p:pic>
            <p:nvPicPr>
              <p:cNvPr id="13" name="Graphique 12" descr="Un visage souriant">
                <a:extLst>
                  <a:ext uri="{FF2B5EF4-FFF2-40B4-BE49-F238E27FC236}">
                    <a16:creationId xmlns:a16="http://schemas.microsoft.com/office/drawing/2014/main" id="{6FD25A82-6E81-A81D-EF4C-137E2E75E9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80294" y="3372487"/>
                <a:ext cx="304800" cy="314325"/>
              </a:xfrm>
              <a:prstGeom prst="rect">
                <a:avLst/>
              </a:prstGeom>
            </p:spPr>
          </p:pic>
        </p:grpSp>
      </p:grpSp>
      <p:grpSp>
        <p:nvGrpSpPr>
          <p:cNvPr id="33" name="Groupe 32">
            <a:extLst>
              <a:ext uri="{FF2B5EF4-FFF2-40B4-BE49-F238E27FC236}">
                <a16:creationId xmlns:a16="http://schemas.microsoft.com/office/drawing/2014/main" id="{988B37ED-99FF-5F6B-4F9D-1B4B50B7D441}"/>
              </a:ext>
            </a:extLst>
          </p:cNvPr>
          <p:cNvGrpSpPr/>
          <p:nvPr/>
        </p:nvGrpSpPr>
        <p:grpSpPr>
          <a:xfrm>
            <a:off x="655058" y="3471550"/>
            <a:ext cx="3712813" cy="2270033"/>
            <a:chOff x="6166420" y="3740937"/>
            <a:chExt cx="3712813" cy="2270033"/>
          </a:xfrm>
        </p:grpSpPr>
        <p:sp>
          <p:nvSpPr>
            <p:cNvPr id="29" name="Espace réservé du contenu 2">
              <a:extLst>
                <a:ext uri="{FF2B5EF4-FFF2-40B4-BE49-F238E27FC236}">
                  <a16:creationId xmlns:a16="http://schemas.microsoft.com/office/drawing/2014/main" id="{E601D9CF-8459-6156-0B87-0A5FC8461CC2}"/>
                </a:ext>
              </a:extLst>
            </p:cNvPr>
            <p:cNvSpPr txBox="1">
              <a:spLocks/>
            </p:cNvSpPr>
            <p:nvPr/>
          </p:nvSpPr>
          <p:spPr>
            <a:xfrm>
              <a:off x="6166420" y="5733971"/>
              <a:ext cx="3712813"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Effectifs par Ancienneté</a:t>
              </a:r>
            </a:p>
          </p:txBody>
        </p:sp>
        <p:pic>
          <p:nvPicPr>
            <p:cNvPr id="32" name="Image 31">
              <a:extLst>
                <a:ext uri="{FF2B5EF4-FFF2-40B4-BE49-F238E27FC236}">
                  <a16:creationId xmlns:a16="http://schemas.microsoft.com/office/drawing/2014/main" id="{E7DE48BD-58C8-7088-3617-9DDB8545C52D}"/>
                </a:ext>
              </a:extLst>
            </p:cNvPr>
            <p:cNvPicPr>
              <a:picLocks noChangeAspect="1"/>
            </p:cNvPicPr>
            <p:nvPr/>
          </p:nvPicPr>
          <p:blipFill>
            <a:blip r:embed="rId12"/>
            <a:srcRect l="3754" t="14505"/>
            <a:stretch/>
          </p:blipFill>
          <p:spPr>
            <a:xfrm>
              <a:off x="6166420" y="3740937"/>
              <a:ext cx="3712813" cy="2011423"/>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grpSp>
      <p:sp>
        <p:nvSpPr>
          <p:cNvPr id="15" name="Espace réservé du contenu 2">
            <a:extLst>
              <a:ext uri="{FF2B5EF4-FFF2-40B4-BE49-F238E27FC236}">
                <a16:creationId xmlns:a16="http://schemas.microsoft.com/office/drawing/2014/main" id="{BB3476E6-2F9D-B9A7-0E0B-9F50B1B03CDA}"/>
              </a:ext>
            </a:extLst>
          </p:cNvPr>
          <p:cNvSpPr txBox="1">
            <a:spLocks/>
          </p:cNvSpPr>
          <p:nvPr/>
        </p:nvSpPr>
        <p:spPr>
          <a:xfrm>
            <a:off x="6203955" y="1372499"/>
            <a:ext cx="5295119" cy="723275"/>
          </a:xfrm>
          <a:prstGeom prst="rect">
            <a:avLst/>
          </a:prstGeom>
          <a:ln w="25400" cap="flat">
            <a:solidFill>
              <a:srgbClr val="333C6B"/>
            </a:solidFill>
          </a:ln>
        </p:spPr>
        <p:txBody>
          <a:bodyPr vert="horz" wrap="square" lIns="91440" tIns="45720" rIns="91440" bIns="45720" rtlCol="0" anchor="t">
            <a:sp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00000"/>
              </a:lnSpc>
              <a:spcBef>
                <a:spcPts val="0"/>
              </a:spcBef>
              <a:spcAft>
                <a:spcPts val="600"/>
              </a:spcAft>
              <a:buClr>
                <a:srgbClr val="333C6B"/>
              </a:buClr>
            </a:pPr>
            <a:r>
              <a:rPr lang="fr-FR" sz="1200" b="1" dirty="0"/>
              <a:t>Effectifs totaux Equilibrés</a:t>
            </a:r>
          </a:p>
          <a:p>
            <a:pPr>
              <a:lnSpc>
                <a:spcPct val="100000"/>
              </a:lnSpc>
              <a:spcBef>
                <a:spcPts val="0"/>
              </a:spcBef>
              <a:spcAft>
                <a:spcPts val="600"/>
              </a:spcAft>
              <a:buClr>
                <a:srgbClr val="333C6B"/>
              </a:buClr>
            </a:pPr>
            <a:r>
              <a:rPr lang="fr-FR" sz="1200" b="1" dirty="0"/>
              <a:t>Ancienneté :</a:t>
            </a:r>
            <a:br>
              <a:rPr lang="fr-FR" sz="1200" b="1" u="sng" dirty="0"/>
            </a:br>
            <a:r>
              <a:rPr lang="fr-FR" sz="1200" dirty="0"/>
              <a:t>Féminisation des effectifs lors des 5 dernières années</a:t>
            </a:r>
          </a:p>
        </p:txBody>
      </p:sp>
      <p:grpSp>
        <p:nvGrpSpPr>
          <p:cNvPr id="16" name="Groupe 15">
            <a:extLst>
              <a:ext uri="{FF2B5EF4-FFF2-40B4-BE49-F238E27FC236}">
                <a16:creationId xmlns:a16="http://schemas.microsoft.com/office/drawing/2014/main" id="{D15E6DC1-B611-0D1A-C919-68A78207E56D}"/>
              </a:ext>
            </a:extLst>
          </p:cNvPr>
          <p:cNvGrpSpPr/>
          <p:nvPr/>
        </p:nvGrpSpPr>
        <p:grpSpPr>
          <a:xfrm>
            <a:off x="6454452" y="3114625"/>
            <a:ext cx="4794126" cy="2725271"/>
            <a:chOff x="6454452" y="3114625"/>
            <a:chExt cx="4794126" cy="2725271"/>
          </a:xfrm>
        </p:grpSpPr>
        <p:grpSp>
          <p:nvGrpSpPr>
            <p:cNvPr id="7" name="Groupe 6">
              <a:extLst>
                <a:ext uri="{FF2B5EF4-FFF2-40B4-BE49-F238E27FC236}">
                  <a16:creationId xmlns:a16="http://schemas.microsoft.com/office/drawing/2014/main" id="{871C51CA-5BAB-9417-D5EE-FFFE653AB11F}"/>
                </a:ext>
              </a:extLst>
            </p:cNvPr>
            <p:cNvGrpSpPr/>
            <p:nvPr/>
          </p:nvGrpSpPr>
          <p:grpSpPr>
            <a:xfrm>
              <a:off x="6454452" y="3114625"/>
              <a:ext cx="4794126" cy="2725271"/>
              <a:chOff x="6565887" y="1101267"/>
              <a:chExt cx="4794126" cy="2725271"/>
            </a:xfrm>
          </p:grpSpPr>
          <p:pic>
            <p:nvPicPr>
              <p:cNvPr id="9" name="Image 8">
                <a:extLst>
                  <a:ext uri="{FF2B5EF4-FFF2-40B4-BE49-F238E27FC236}">
                    <a16:creationId xmlns:a16="http://schemas.microsoft.com/office/drawing/2014/main" id="{B921D8FF-F9AE-E05F-F9C5-650DCDD425BB}"/>
                  </a:ext>
                </a:extLst>
              </p:cNvPr>
              <p:cNvPicPr>
                <a:picLocks noChangeAspect="1"/>
              </p:cNvPicPr>
              <p:nvPr/>
            </p:nvPicPr>
            <p:blipFill>
              <a:blip r:embed="rId13"/>
              <a:srcRect l="4312" t="13746"/>
              <a:stretch/>
            </p:blipFill>
            <p:spPr>
              <a:xfrm>
                <a:off x="6565887" y="1101267"/>
                <a:ext cx="4794126" cy="2448272"/>
              </a:xfrm>
              <a:prstGeom prst="rect">
                <a:avLst/>
              </a:prstGeom>
              <a:ln w="19050">
                <a:solidFill>
                  <a:srgbClr val="333C6B"/>
                </a:solidFill>
              </a:ln>
            </p:spPr>
          </p:pic>
          <p:sp>
            <p:nvSpPr>
              <p:cNvPr id="14" name="Espace réservé du contenu 2">
                <a:extLst>
                  <a:ext uri="{FF2B5EF4-FFF2-40B4-BE49-F238E27FC236}">
                    <a16:creationId xmlns:a16="http://schemas.microsoft.com/office/drawing/2014/main" id="{9436CBD3-AE14-AAB8-1B58-3EE94D453DDB}"/>
                  </a:ext>
                </a:extLst>
              </p:cNvPr>
              <p:cNvSpPr txBox="1">
                <a:spLocks/>
              </p:cNvSpPr>
              <p:nvPr/>
            </p:nvSpPr>
            <p:spPr>
              <a:xfrm>
                <a:off x="6565887" y="3549539"/>
                <a:ext cx="4794126"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Proportion des Genres par Tranche d’ancienneté</a:t>
                </a:r>
              </a:p>
            </p:txBody>
          </p:sp>
        </p:grpSp>
        <p:grpSp>
          <p:nvGrpSpPr>
            <p:cNvPr id="17" name="Groupe 16">
              <a:extLst>
                <a:ext uri="{FF2B5EF4-FFF2-40B4-BE49-F238E27FC236}">
                  <a16:creationId xmlns:a16="http://schemas.microsoft.com/office/drawing/2014/main" id="{2956DF0E-4BED-7527-77A6-F8AD732F7487}"/>
                </a:ext>
              </a:extLst>
            </p:cNvPr>
            <p:cNvGrpSpPr>
              <a:grpSpLocks noChangeAspect="1"/>
            </p:cNvGrpSpPr>
            <p:nvPr/>
          </p:nvGrpSpPr>
          <p:grpSpPr>
            <a:xfrm>
              <a:off x="6886500" y="4986084"/>
              <a:ext cx="463296" cy="585216"/>
              <a:chOff x="5732462" y="2971800"/>
              <a:chExt cx="723900" cy="914400"/>
            </a:xfrm>
          </p:grpSpPr>
          <p:pic>
            <p:nvPicPr>
              <p:cNvPr id="21" name="Graphique 20" descr="Femme portant un ruban">
                <a:extLst>
                  <a:ext uri="{FF2B5EF4-FFF2-40B4-BE49-F238E27FC236}">
                    <a16:creationId xmlns:a16="http://schemas.microsoft.com/office/drawing/2014/main" id="{AA08E7AC-3563-2225-2E02-E675D551EC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2462" y="2971800"/>
                <a:ext cx="723900" cy="914400"/>
              </a:xfrm>
              <a:prstGeom prst="rect">
                <a:avLst/>
              </a:prstGeom>
            </p:spPr>
          </p:pic>
          <p:pic>
            <p:nvPicPr>
              <p:cNvPr id="22" name="Graphique 21" descr="Une femme souriante">
                <a:extLst>
                  <a:ext uri="{FF2B5EF4-FFF2-40B4-BE49-F238E27FC236}">
                    <a16:creationId xmlns:a16="http://schemas.microsoft.com/office/drawing/2014/main" id="{8E0C595A-E2B0-A6E4-466E-70282A4D7C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2012" y="3412312"/>
                <a:ext cx="304800" cy="333375"/>
              </a:xfrm>
              <a:prstGeom prst="rect">
                <a:avLst/>
              </a:prstGeom>
            </p:spPr>
          </p:pic>
        </p:grpSp>
      </p:grpSp>
    </p:spTree>
    <p:extLst>
      <p:ext uri="{BB962C8B-B14F-4D97-AF65-F5344CB8AC3E}">
        <p14:creationId xmlns:p14="http://schemas.microsoft.com/office/powerpoint/2010/main" val="63978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B3266-4DED-9472-294A-E14A7AB2BB7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C4F535D-9F62-F259-A78A-92CE75ED1439}"/>
              </a:ext>
            </a:extLst>
          </p:cNvPr>
          <p:cNvSpPr>
            <a:spLocks noGrp="1"/>
          </p:cNvSpPr>
          <p:nvPr>
            <p:ph type="title"/>
          </p:nvPr>
        </p:nvSpPr>
        <p:spPr/>
        <p:txBody>
          <a:bodyPr/>
          <a:lstStyle/>
          <a:p>
            <a:r>
              <a:rPr lang="fr-FR" dirty="0">
                <a:latin typeface="Aptos" panose="020B0004020202020204" pitchFamily="34" charset="0"/>
              </a:rPr>
              <a:t>1</a:t>
            </a:r>
            <a:r>
              <a:rPr lang="fr-FR" dirty="0"/>
              <a:t>.b  Effectifs par Age 		</a:t>
            </a:r>
            <a:r>
              <a:rPr lang="fr-FR" dirty="0">
                <a:latin typeface="Aptos" panose="020B0004020202020204" pitchFamily="34" charset="0"/>
              </a:rPr>
              <a:t>1</a:t>
            </a:r>
            <a:r>
              <a:rPr lang="fr-FR" dirty="0"/>
              <a:t>. c Effectifs </a:t>
            </a:r>
            <a:r>
              <a:rPr lang="fr-FR" dirty="0">
                <a:latin typeface="Aptos" panose="020B0004020202020204" pitchFamily="34" charset="0"/>
              </a:rPr>
              <a:t>par Service</a:t>
            </a:r>
            <a:endParaRPr lang="fr-FR" dirty="0"/>
          </a:p>
        </p:txBody>
      </p:sp>
      <p:sp>
        <p:nvSpPr>
          <p:cNvPr id="3" name="Espace réservé du numéro de diapositive 2">
            <a:extLst>
              <a:ext uri="{FF2B5EF4-FFF2-40B4-BE49-F238E27FC236}">
                <a16:creationId xmlns:a16="http://schemas.microsoft.com/office/drawing/2014/main" id="{A131A2BB-6B12-6D2B-BB88-50646A985017}"/>
              </a:ext>
            </a:extLst>
          </p:cNvPr>
          <p:cNvSpPr>
            <a:spLocks noGrp="1"/>
          </p:cNvSpPr>
          <p:nvPr>
            <p:ph type="sldNum" sz="quarter" idx="12"/>
          </p:nvPr>
        </p:nvSpPr>
        <p:spPr/>
        <p:txBody>
          <a:bodyPr/>
          <a:lstStyle/>
          <a:p>
            <a:pPr rtl="0"/>
            <a:fld id="{7DC1BBB0-96F0-4077-A278-0F3FB5C104D3}" type="slidenum">
              <a:rPr lang="fr-FR" noProof="0" smtClean="0"/>
              <a:t>11</a:t>
            </a:fld>
            <a:endParaRPr lang="fr-FR" noProof="0"/>
          </a:p>
        </p:txBody>
      </p:sp>
      <p:grpSp>
        <p:nvGrpSpPr>
          <p:cNvPr id="7" name="Groupe 6">
            <a:extLst>
              <a:ext uri="{FF2B5EF4-FFF2-40B4-BE49-F238E27FC236}">
                <a16:creationId xmlns:a16="http://schemas.microsoft.com/office/drawing/2014/main" id="{63D15627-08BE-9318-6344-BBE05E2A4459}"/>
              </a:ext>
            </a:extLst>
          </p:cNvPr>
          <p:cNvGrpSpPr/>
          <p:nvPr/>
        </p:nvGrpSpPr>
        <p:grpSpPr>
          <a:xfrm>
            <a:off x="117748" y="1049362"/>
            <a:ext cx="4928013" cy="2265167"/>
            <a:chOff x="5906313" y="3688947"/>
            <a:chExt cx="4928013" cy="2265167"/>
          </a:xfrm>
        </p:grpSpPr>
        <p:pic>
          <p:nvPicPr>
            <p:cNvPr id="8" name="Image 7">
              <a:extLst>
                <a:ext uri="{FF2B5EF4-FFF2-40B4-BE49-F238E27FC236}">
                  <a16:creationId xmlns:a16="http://schemas.microsoft.com/office/drawing/2014/main" id="{5EECEC14-9924-5D52-C7FA-B438FCA12CF0}"/>
                </a:ext>
              </a:extLst>
            </p:cNvPr>
            <p:cNvPicPr>
              <a:picLocks noChangeAspect="1"/>
            </p:cNvPicPr>
            <p:nvPr/>
          </p:nvPicPr>
          <p:blipFill>
            <a:blip r:embed="rId3"/>
            <a:srcRect l="4548" t="15191"/>
            <a:stretch/>
          </p:blipFill>
          <p:spPr>
            <a:xfrm>
              <a:off x="5906314" y="3688947"/>
              <a:ext cx="4900482" cy="1971207"/>
            </a:xfrm>
            <a:prstGeom prst="rect">
              <a:avLst/>
            </a:prstGeom>
            <a:ln w="19050">
              <a:solidFill>
                <a:srgbClr val="333C6B"/>
              </a:solidFill>
            </a:ln>
          </p:spPr>
        </p:pic>
        <p:sp>
          <p:nvSpPr>
            <p:cNvPr id="9" name="Espace réservé du contenu 2">
              <a:extLst>
                <a:ext uri="{FF2B5EF4-FFF2-40B4-BE49-F238E27FC236}">
                  <a16:creationId xmlns:a16="http://schemas.microsoft.com/office/drawing/2014/main" id="{534C57C1-40AC-FFAF-4A13-BE2ED4496C38}"/>
                </a:ext>
              </a:extLst>
            </p:cNvPr>
            <p:cNvSpPr txBox="1">
              <a:spLocks/>
            </p:cNvSpPr>
            <p:nvPr/>
          </p:nvSpPr>
          <p:spPr>
            <a:xfrm>
              <a:off x="5906313" y="5677115"/>
              <a:ext cx="4928013"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Effectifs par Age </a:t>
              </a:r>
            </a:p>
          </p:txBody>
        </p:sp>
      </p:grpSp>
      <p:grpSp>
        <p:nvGrpSpPr>
          <p:cNvPr id="21" name="Groupe 20">
            <a:extLst>
              <a:ext uri="{FF2B5EF4-FFF2-40B4-BE49-F238E27FC236}">
                <a16:creationId xmlns:a16="http://schemas.microsoft.com/office/drawing/2014/main" id="{0099323A-8958-A7AC-E7AB-3073E1AA259F}"/>
              </a:ext>
            </a:extLst>
          </p:cNvPr>
          <p:cNvGrpSpPr/>
          <p:nvPr/>
        </p:nvGrpSpPr>
        <p:grpSpPr>
          <a:xfrm>
            <a:off x="54552" y="3642294"/>
            <a:ext cx="5054404" cy="2152055"/>
            <a:chOff x="5947669" y="985529"/>
            <a:chExt cx="5054404" cy="2152055"/>
          </a:xfrm>
        </p:grpSpPr>
        <p:pic>
          <p:nvPicPr>
            <p:cNvPr id="22" name="Image 21">
              <a:extLst>
                <a:ext uri="{FF2B5EF4-FFF2-40B4-BE49-F238E27FC236}">
                  <a16:creationId xmlns:a16="http://schemas.microsoft.com/office/drawing/2014/main" id="{E8D892CB-EC44-A414-2AC6-703221C362F9}"/>
                </a:ext>
              </a:extLst>
            </p:cNvPr>
            <p:cNvPicPr>
              <a:picLocks noChangeAspect="1"/>
            </p:cNvPicPr>
            <p:nvPr/>
          </p:nvPicPr>
          <p:blipFill>
            <a:blip r:embed="rId4"/>
            <a:srcRect l="2021" t="12146" r="672"/>
            <a:stretch/>
          </p:blipFill>
          <p:spPr>
            <a:xfrm>
              <a:off x="5947669" y="985529"/>
              <a:ext cx="5054404" cy="1875056"/>
            </a:xfrm>
            <a:prstGeom prst="rect">
              <a:avLst/>
            </a:prstGeom>
            <a:ln w="19050">
              <a:solidFill>
                <a:srgbClr val="333C6B"/>
              </a:solidFill>
            </a:ln>
          </p:spPr>
        </p:pic>
        <p:sp>
          <p:nvSpPr>
            <p:cNvPr id="23" name="Espace réservé du contenu 2">
              <a:extLst>
                <a:ext uri="{FF2B5EF4-FFF2-40B4-BE49-F238E27FC236}">
                  <a16:creationId xmlns:a16="http://schemas.microsoft.com/office/drawing/2014/main" id="{CEC13C58-B0BF-D38E-4AD0-701BDFB784D8}"/>
                </a:ext>
              </a:extLst>
            </p:cNvPr>
            <p:cNvSpPr txBox="1">
              <a:spLocks/>
            </p:cNvSpPr>
            <p:nvPr/>
          </p:nvSpPr>
          <p:spPr>
            <a:xfrm>
              <a:off x="5947669" y="2860585"/>
              <a:ext cx="5054404"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Effectifs par Service</a:t>
              </a:r>
            </a:p>
          </p:txBody>
        </p:sp>
      </p:grpSp>
      <p:sp>
        <p:nvSpPr>
          <p:cNvPr id="24" name="Espace réservé du contenu 2">
            <a:extLst>
              <a:ext uri="{FF2B5EF4-FFF2-40B4-BE49-F238E27FC236}">
                <a16:creationId xmlns:a16="http://schemas.microsoft.com/office/drawing/2014/main" id="{C10CC183-92C4-E84A-7268-1B254181D9BC}"/>
              </a:ext>
            </a:extLst>
          </p:cNvPr>
          <p:cNvSpPr txBox="1">
            <a:spLocks/>
          </p:cNvSpPr>
          <p:nvPr/>
        </p:nvSpPr>
        <p:spPr>
          <a:xfrm>
            <a:off x="10201931" y="1062174"/>
            <a:ext cx="1869145" cy="2337837"/>
          </a:xfrm>
          <a:prstGeom prst="rect">
            <a:avLst/>
          </a:prstGeom>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spcAft>
                <a:spcPts val="600"/>
              </a:spcAft>
              <a:buClr>
                <a:srgbClr val="333C6B"/>
              </a:buClr>
              <a:buNone/>
            </a:pPr>
            <a:r>
              <a:rPr lang="fr-FR" sz="1200" b="1" dirty="0"/>
              <a:t>Proportion des Genres par Tranche </a:t>
            </a:r>
            <a:r>
              <a:rPr lang="fr-FR" sz="1200" b="1" dirty="0" err="1"/>
              <a:t>d’age</a:t>
            </a:r>
            <a:r>
              <a:rPr lang="fr-FR" sz="1200" b="1" dirty="0"/>
              <a:t> :</a:t>
            </a:r>
          </a:p>
          <a:p>
            <a:pPr>
              <a:lnSpc>
                <a:spcPct val="100000"/>
              </a:lnSpc>
              <a:spcBef>
                <a:spcPts val="0"/>
              </a:spcBef>
              <a:spcAft>
                <a:spcPts val="600"/>
              </a:spcAft>
              <a:buClr>
                <a:srgbClr val="333C6B"/>
              </a:buClr>
            </a:pPr>
            <a:r>
              <a:rPr lang="fr-FR" sz="1200" b="1" dirty="0"/>
              <a:t>Répartition H/F équilibrée</a:t>
            </a:r>
            <a:br>
              <a:rPr lang="fr-FR" sz="1200" dirty="0"/>
            </a:br>
            <a:r>
              <a:rPr lang="fr-FR" sz="1200" dirty="0"/>
              <a:t>(-de 30 ans : 6F/5H</a:t>
            </a:r>
          </a:p>
        </p:txBody>
      </p:sp>
      <p:sp>
        <p:nvSpPr>
          <p:cNvPr id="25" name="Espace réservé du contenu 2">
            <a:extLst>
              <a:ext uri="{FF2B5EF4-FFF2-40B4-BE49-F238E27FC236}">
                <a16:creationId xmlns:a16="http://schemas.microsoft.com/office/drawing/2014/main" id="{D98020E7-FE55-8D57-8F35-271D4456958E}"/>
              </a:ext>
            </a:extLst>
          </p:cNvPr>
          <p:cNvSpPr txBox="1">
            <a:spLocks/>
          </p:cNvSpPr>
          <p:nvPr/>
        </p:nvSpPr>
        <p:spPr>
          <a:xfrm>
            <a:off x="10201931" y="3590152"/>
            <a:ext cx="1869145" cy="2337837"/>
          </a:xfrm>
          <a:prstGeom prst="rect">
            <a:avLst/>
          </a:prstGeom>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spcAft>
                <a:spcPts val="600"/>
              </a:spcAft>
              <a:buClr>
                <a:srgbClr val="333C6B"/>
              </a:buClr>
              <a:buNone/>
            </a:pPr>
            <a:r>
              <a:rPr lang="fr-FR" sz="1200" b="1" dirty="0"/>
              <a:t>Proportion des Genres par Service :</a:t>
            </a:r>
          </a:p>
          <a:p>
            <a:pPr>
              <a:lnSpc>
                <a:spcPct val="100000"/>
              </a:lnSpc>
              <a:spcBef>
                <a:spcPts val="0"/>
              </a:spcBef>
              <a:spcAft>
                <a:spcPts val="600"/>
              </a:spcAft>
              <a:buClr>
                <a:srgbClr val="333C6B"/>
              </a:buClr>
            </a:pPr>
            <a:r>
              <a:rPr lang="fr-FR" sz="1200" b="1" dirty="0"/>
              <a:t>Déséquilibre selon les services de plus de 10 points :</a:t>
            </a:r>
            <a:endParaRPr lang="fr-FR" sz="1200" dirty="0"/>
          </a:p>
          <a:p>
            <a:pPr>
              <a:lnSpc>
                <a:spcPct val="100000"/>
              </a:lnSpc>
              <a:spcBef>
                <a:spcPts val="0"/>
              </a:spcBef>
              <a:spcAft>
                <a:spcPts val="600"/>
              </a:spcAft>
              <a:buClr>
                <a:srgbClr val="333C6B"/>
              </a:buClr>
            </a:pPr>
            <a:r>
              <a:rPr lang="fr-FR" sz="1200" dirty="0"/>
              <a:t>Compta Finances : F</a:t>
            </a:r>
          </a:p>
          <a:p>
            <a:pPr>
              <a:lnSpc>
                <a:spcPct val="100000"/>
              </a:lnSpc>
              <a:spcBef>
                <a:spcPts val="0"/>
              </a:spcBef>
              <a:spcAft>
                <a:spcPts val="600"/>
              </a:spcAft>
              <a:buClr>
                <a:srgbClr val="333C6B"/>
              </a:buClr>
            </a:pPr>
            <a:r>
              <a:rPr lang="fr-FR" sz="1200" dirty="0"/>
              <a:t>Consultant,</a:t>
            </a:r>
            <a:br>
              <a:rPr lang="fr-FR" sz="1200" dirty="0"/>
            </a:br>
            <a:r>
              <a:rPr lang="fr-FR" sz="1200" b="1" dirty="0"/>
              <a:t>Informatique,</a:t>
            </a:r>
            <a:r>
              <a:rPr lang="fr-FR" sz="1200" dirty="0"/>
              <a:t> Marketing : H</a:t>
            </a:r>
          </a:p>
        </p:txBody>
      </p:sp>
      <p:grpSp>
        <p:nvGrpSpPr>
          <p:cNvPr id="18" name="Groupe 17">
            <a:extLst>
              <a:ext uri="{FF2B5EF4-FFF2-40B4-BE49-F238E27FC236}">
                <a16:creationId xmlns:a16="http://schemas.microsoft.com/office/drawing/2014/main" id="{CF62C116-61D1-43D7-C288-457CA7FF5C65}"/>
              </a:ext>
            </a:extLst>
          </p:cNvPr>
          <p:cNvGrpSpPr/>
          <p:nvPr/>
        </p:nvGrpSpPr>
        <p:grpSpPr>
          <a:xfrm>
            <a:off x="5230316" y="3606851"/>
            <a:ext cx="4741403" cy="2192510"/>
            <a:chOff x="5230316" y="3606851"/>
            <a:chExt cx="4741403" cy="2192510"/>
          </a:xfrm>
        </p:grpSpPr>
        <p:grpSp>
          <p:nvGrpSpPr>
            <p:cNvPr id="20" name="Groupe 19">
              <a:extLst>
                <a:ext uri="{FF2B5EF4-FFF2-40B4-BE49-F238E27FC236}">
                  <a16:creationId xmlns:a16="http://schemas.microsoft.com/office/drawing/2014/main" id="{81CE1B37-4F5F-9624-004D-41938167EA15}"/>
                </a:ext>
              </a:extLst>
            </p:cNvPr>
            <p:cNvGrpSpPr/>
            <p:nvPr/>
          </p:nvGrpSpPr>
          <p:grpSpPr>
            <a:xfrm>
              <a:off x="5230316" y="3606851"/>
              <a:ext cx="4741403" cy="2192510"/>
              <a:chOff x="6464839" y="978431"/>
              <a:chExt cx="4741403" cy="2192510"/>
            </a:xfrm>
          </p:grpSpPr>
          <p:pic>
            <p:nvPicPr>
              <p:cNvPr id="16" name="Image 15">
                <a:extLst>
                  <a:ext uri="{FF2B5EF4-FFF2-40B4-BE49-F238E27FC236}">
                    <a16:creationId xmlns:a16="http://schemas.microsoft.com/office/drawing/2014/main" id="{545630C6-02A9-0C17-857F-D1CE6D493E9D}"/>
                  </a:ext>
                </a:extLst>
              </p:cNvPr>
              <p:cNvPicPr>
                <a:picLocks noChangeAspect="1"/>
              </p:cNvPicPr>
              <p:nvPr/>
            </p:nvPicPr>
            <p:blipFill>
              <a:blip r:embed="rId5"/>
              <a:srcRect l="4803" t="15242"/>
              <a:stretch/>
            </p:blipFill>
            <p:spPr>
              <a:xfrm>
                <a:off x="6464839" y="978431"/>
                <a:ext cx="4741403" cy="1896395"/>
              </a:xfrm>
              <a:prstGeom prst="rect">
                <a:avLst/>
              </a:prstGeom>
              <a:ln w="19050">
                <a:solidFill>
                  <a:srgbClr val="333C6B"/>
                </a:solidFill>
              </a:ln>
            </p:spPr>
          </p:pic>
          <p:sp>
            <p:nvSpPr>
              <p:cNvPr id="19" name="Espace réservé du contenu 2">
                <a:extLst>
                  <a:ext uri="{FF2B5EF4-FFF2-40B4-BE49-F238E27FC236}">
                    <a16:creationId xmlns:a16="http://schemas.microsoft.com/office/drawing/2014/main" id="{F3999843-1F46-F159-38A9-013D05E5E2F1}"/>
                  </a:ext>
                </a:extLst>
              </p:cNvPr>
              <p:cNvSpPr txBox="1">
                <a:spLocks/>
              </p:cNvSpPr>
              <p:nvPr/>
            </p:nvSpPr>
            <p:spPr>
              <a:xfrm>
                <a:off x="6466062" y="2893942"/>
                <a:ext cx="4740180"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Proportion des Genres par Service</a:t>
                </a:r>
              </a:p>
            </p:txBody>
          </p:sp>
        </p:grpSp>
        <p:grpSp>
          <p:nvGrpSpPr>
            <p:cNvPr id="26" name="Groupe 25">
              <a:extLst>
                <a:ext uri="{FF2B5EF4-FFF2-40B4-BE49-F238E27FC236}">
                  <a16:creationId xmlns:a16="http://schemas.microsoft.com/office/drawing/2014/main" id="{33E350EA-471B-4BBE-7827-163DAB91F77E}"/>
                </a:ext>
              </a:extLst>
            </p:cNvPr>
            <p:cNvGrpSpPr>
              <a:grpSpLocks noChangeAspect="1"/>
            </p:cNvGrpSpPr>
            <p:nvPr/>
          </p:nvGrpSpPr>
          <p:grpSpPr>
            <a:xfrm>
              <a:off x="8183602" y="5064334"/>
              <a:ext cx="347472" cy="438912"/>
              <a:chOff x="5732462" y="2971800"/>
              <a:chExt cx="723900" cy="914400"/>
            </a:xfrm>
          </p:grpSpPr>
          <p:pic>
            <p:nvPicPr>
              <p:cNvPr id="27" name="Graphique 26" descr="Femme portant un ruban">
                <a:extLst>
                  <a:ext uri="{FF2B5EF4-FFF2-40B4-BE49-F238E27FC236}">
                    <a16:creationId xmlns:a16="http://schemas.microsoft.com/office/drawing/2014/main" id="{D276A7A8-2E7A-0050-D70A-F0AAB09AC1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2462" y="2971800"/>
                <a:ext cx="723900" cy="914400"/>
              </a:xfrm>
              <a:prstGeom prst="rect">
                <a:avLst/>
              </a:prstGeom>
            </p:spPr>
          </p:pic>
          <p:pic>
            <p:nvPicPr>
              <p:cNvPr id="28" name="Graphique 27" descr="Un visage méchant">
                <a:extLst>
                  <a:ext uri="{FF2B5EF4-FFF2-40B4-BE49-F238E27FC236}">
                    <a16:creationId xmlns:a16="http://schemas.microsoft.com/office/drawing/2014/main" id="{92F90209-BA54-A4D8-7C22-7ABCDE036C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2012" y="3426600"/>
                <a:ext cx="304800" cy="304800"/>
              </a:xfrm>
              <a:prstGeom prst="rect">
                <a:avLst/>
              </a:prstGeom>
            </p:spPr>
          </p:pic>
        </p:grpSp>
        <p:grpSp>
          <p:nvGrpSpPr>
            <p:cNvPr id="29" name="Groupe 28">
              <a:extLst>
                <a:ext uri="{FF2B5EF4-FFF2-40B4-BE49-F238E27FC236}">
                  <a16:creationId xmlns:a16="http://schemas.microsoft.com/office/drawing/2014/main" id="{23323029-823C-06E0-6D76-74A86CE3B79E}"/>
                </a:ext>
              </a:extLst>
            </p:cNvPr>
            <p:cNvGrpSpPr>
              <a:grpSpLocks noChangeAspect="1"/>
            </p:cNvGrpSpPr>
            <p:nvPr/>
          </p:nvGrpSpPr>
          <p:grpSpPr>
            <a:xfrm>
              <a:off x="6526460" y="5137486"/>
              <a:ext cx="333756" cy="365760"/>
              <a:chOff x="5686544" y="3048000"/>
              <a:chExt cx="695325" cy="762000"/>
            </a:xfrm>
          </p:grpSpPr>
          <p:pic>
            <p:nvPicPr>
              <p:cNvPr id="30" name="Graphique 29" descr="Homme aux cheveux épais">
                <a:extLst>
                  <a:ext uri="{FF2B5EF4-FFF2-40B4-BE49-F238E27FC236}">
                    <a16:creationId xmlns:a16="http://schemas.microsoft.com/office/drawing/2014/main" id="{015E4D20-3EF5-DFC1-A7BE-A3CB64DE258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86544" y="3048000"/>
                <a:ext cx="695325" cy="762000"/>
              </a:xfrm>
              <a:prstGeom prst="rect">
                <a:avLst/>
              </a:prstGeom>
            </p:spPr>
          </p:pic>
          <p:pic>
            <p:nvPicPr>
              <p:cNvPr id="31" name="Graphique 30" descr="Un visage déprimé">
                <a:extLst>
                  <a:ext uri="{FF2B5EF4-FFF2-40B4-BE49-F238E27FC236}">
                    <a16:creationId xmlns:a16="http://schemas.microsoft.com/office/drawing/2014/main" id="{03330F42-3976-F55B-5862-9BA5A3C980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31794" y="3387201"/>
                <a:ext cx="314325" cy="304800"/>
              </a:xfrm>
              <a:prstGeom prst="rect">
                <a:avLst/>
              </a:prstGeom>
            </p:spPr>
          </p:pic>
        </p:grpSp>
      </p:grpSp>
      <p:grpSp>
        <p:nvGrpSpPr>
          <p:cNvPr id="17" name="Groupe 16">
            <a:extLst>
              <a:ext uri="{FF2B5EF4-FFF2-40B4-BE49-F238E27FC236}">
                <a16:creationId xmlns:a16="http://schemas.microsoft.com/office/drawing/2014/main" id="{99D626A3-15E7-AD90-75DD-7408A35C2917}"/>
              </a:ext>
            </a:extLst>
          </p:cNvPr>
          <p:cNvGrpSpPr/>
          <p:nvPr/>
        </p:nvGrpSpPr>
        <p:grpSpPr>
          <a:xfrm>
            <a:off x="5238354" y="1058640"/>
            <a:ext cx="4771784" cy="2341371"/>
            <a:chOff x="5238354" y="1058640"/>
            <a:chExt cx="4771784" cy="2341371"/>
          </a:xfrm>
        </p:grpSpPr>
        <p:grpSp>
          <p:nvGrpSpPr>
            <p:cNvPr id="4" name="Groupe 3">
              <a:extLst>
                <a:ext uri="{FF2B5EF4-FFF2-40B4-BE49-F238E27FC236}">
                  <a16:creationId xmlns:a16="http://schemas.microsoft.com/office/drawing/2014/main" id="{8ACE90CC-80DC-EBEB-AF3A-7E1324A83E6D}"/>
                </a:ext>
              </a:extLst>
            </p:cNvPr>
            <p:cNvGrpSpPr/>
            <p:nvPr/>
          </p:nvGrpSpPr>
          <p:grpSpPr>
            <a:xfrm>
              <a:off x="5238354" y="1058640"/>
              <a:ext cx="4771784" cy="2341371"/>
              <a:chOff x="189756" y="3145786"/>
              <a:chExt cx="4771784" cy="2341371"/>
            </a:xfrm>
          </p:grpSpPr>
          <p:sp>
            <p:nvSpPr>
              <p:cNvPr id="5" name="Espace réservé du contenu 2">
                <a:extLst>
                  <a:ext uri="{FF2B5EF4-FFF2-40B4-BE49-F238E27FC236}">
                    <a16:creationId xmlns:a16="http://schemas.microsoft.com/office/drawing/2014/main" id="{EE714D37-86C7-E902-F00C-65C78A4DBD5F}"/>
                  </a:ext>
                </a:extLst>
              </p:cNvPr>
              <p:cNvSpPr txBox="1">
                <a:spLocks/>
              </p:cNvSpPr>
              <p:nvPr/>
            </p:nvSpPr>
            <p:spPr>
              <a:xfrm>
                <a:off x="189756" y="5210158"/>
                <a:ext cx="4771784"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Proportion des Genres par Tranche </a:t>
                </a:r>
                <a:r>
                  <a:rPr lang="fr-FR" dirty="0" err="1"/>
                  <a:t>d’age</a:t>
                </a:r>
                <a:endParaRPr lang="fr-FR" dirty="0"/>
              </a:p>
            </p:txBody>
          </p:sp>
          <p:pic>
            <p:nvPicPr>
              <p:cNvPr id="6" name="Image 5">
                <a:extLst>
                  <a:ext uri="{FF2B5EF4-FFF2-40B4-BE49-F238E27FC236}">
                    <a16:creationId xmlns:a16="http://schemas.microsoft.com/office/drawing/2014/main" id="{2FF46F76-5573-5E0B-7EBA-008C69284A80}"/>
                  </a:ext>
                </a:extLst>
              </p:cNvPr>
              <p:cNvPicPr>
                <a:picLocks noChangeAspect="1"/>
              </p:cNvPicPr>
              <p:nvPr/>
            </p:nvPicPr>
            <p:blipFill>
              <a:blip r:embed="rId14"/>
              <a:srcRect l="4824" t="14304"/>
              <a:stretch/>
            </p:blipFill>
            <p:spPr>
              <a:xfrm>
                <a:off x="189756" y="3145786"/>
                <a:ext cx="4763746" cy="2045207"/>
              </a:xfrm>
              <a:prstGeom prst="rect">
                <a:avLst/>
              </a:prstGeom>
              <a:ln w="19050">
                <a:solidFill>
                  <a:srgbClr val="333C6B"/>
                </a:solidFill>
              </a:ln>
            </p:spPr>
          </p:pic>
        </p:grpSp>
        <p:grpSp>
          <p:nvGrpSpPr>
            <p:cNvPr id="10" name="Groupe 9">
              <a:extLst>
                <a:ext uri="{FF2B5EF4-FFF2-40B4-BE49-F238E27FC236}">
                  <a16:creationId xmlns:a16="http://schemas.microsoft.com/office/drawing/2014/main" id="{E4F3C11E-9C7C-3CD5-42A5-369C5E1B1767}"/>
                </a:ext>
              </a:extLst>
            </p:cNvPr>
            <p:cNvGrpSpPr>
              <a:grpSpLocks noChangeAspect="1"/>
            </p:cNvGrpSpPr>
            <p:nvPr/>
          </p:nvGrpSpPr>
          <p:grpSpPr>
            <a:xfrm>
              <a:off x="5271868" y="2516567"/>
              <a:ext cx="434340" cy="548640"/>
              <a:chOff x="5732462" y="2971800"/>
              <a:chExt cx="723900" cy="914400"/>
            </a:xfrm>
          </p:grpSpPr>
          <p:pic>
            <p:nvPicPr>
              <p:cNvPr id="11" name="Graphique 10" descr="Femme portant un ruban">
                <a:extLst>
                  <a:ext uri="{FF2B5EF4-FFF2-40B4-BE49-F238E27FC236}">
                    <a16:creationId xmlns:a16="http://schemas.microsoft.com/office/drawing/2014/main" id="{538A6854-AD88-C282-9CF3-CF2888544F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2462" y="2971800"/>
                <a:ext cx="723900" cy="914400"/>
              </a:xfrm>
              <a:prstGeom prst="rect">
                <a:avLst/>
              </a:prstGeom>
            </p:spPr>
          </p:pic>
          <p:pic>
            <p:nvPicPr>
              <p:cNvPr id="12" name="Graphique 11" descr="Une femme souriante">
                <a:extLst>
                  <a:ext uri="{FF2B5EF4-FFF2-40B4-BE49-F238E27FC236}">
                    <a16:creationId xmlns:a16="http://schemas.microsoft.com/office/drawing/2014/main" id="{AD79A3D6-8BF4-DEF3-3A26-64E4F613C1B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092012" y="3412312"/>
                <a:ext cx="304800" cy="333375"/>
              </a:xfrm>
              <a:prstGeom prst="rect">
                <a:avLst/>
              </a:prstGeom>
            </p:spPr>
          </p:pic>
        </p:grpSp>
        <p:grpSp>
          <p:nvGrpSpPr>
            <p:cNvPr id="13" name="Groupe 12">
              <a:extLst>
                <a:ext uri="{FF2B5EF4-FFF2-40B4-BE49-F238E27FC236}">
                  <a16:creationId xmlns:a16="http://schemas.microsoft.com/office/drawing/2014/main" id="{18ED1E69-D3B7-CAB1-EA7A-3DA578D6DD0C}"/>
                </a:ext>
              </a:extLst>
            </p:cNvPr>
            <p:cNvGrpSpPr>
              <a:grpSpLocks noChangeAspect="1"/>
            </p:cNvGrpSpPr>
            <p:nvPr/>
          </p:nvGrpSpPr>
          <p:grpSpPr>
            <a:xfrm>
              <a:off x="9554524" y="2611220"/>
              <a:ext cx="417195" cy="457200"/>
              <a:chOff x="5746750" y="3048000"/>
              <a:chExt cx="695325" cy="762000"/>
            </a:xfrm>
          </p:grpSpPr>
          <p:pic>
            <p:nvPicPr>
              <p:cNvPr id="14" name="Graphique 13" descr="Homme aux cheveux épais">
                <a:extLst>
                  <a:ext uri="{FF2B5EF4-FFF2-40B4-BE49-F238E27FC236}">
                    <a16:creationId xmlns:a16="http://schemas.microsoft.com/office/drawing/2014/main" id="{23D21C94-3CD2-0E00-8FE3-91C4079EA9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46750" y="3048000"/>
                <a:ext cx="695325" cy="762000"/>
              </a:xfrm>
              <a:prstGeom prst="rect">
                <a:avLst/>
              </a:prstGeom>
            </p:spPr>
          </p:pic>
          <p:pic>
            <p:nvPicPr>
              <p:cNvPr id="15" name="Graphique 14" descr="Un visage souriant">
                <a:extLst>
                  <a:ext uri="{FF2B5EF4-FFF2-40B4-BE49-F238E27FC236}">
                    <a16:creationId xmlns:a16="http://schemas.microsoft.com/office/drawing/2014/main" id="{7BE71D6C-6092-06E2-AAE2-38555A8956A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980294" y="3372487"/>
                <a:ext cx="304800" cy="314325"/>
              </a:xfrm>
              <a:prstGeom prst="rect">
                <a:avLst/>
              </a:prstGeom>
            </p:spPr>
          </p:pic>
        </p:grpSp>
      </p:grpSp>
    </p:spTree>
    <p:extLst>
      <p:ext uri="{BB962C8B-B14F-4D97-AF65-F5344CB8AC3E}">
        <p14:creationId xmlns:p14="http://schemas.microsoft.com/office/powerpoint/2010/main" val="372042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D1C71-993C-D6BB-997B-D799D21343C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35DD916-41C0-F20A-14A5-6E385CA58ABD}"/>
              </a:ext>
            </a:extLst>
          </p:cNvPr>
          <p:cNvSpPr>
            <a:spLocks noGrp="1"/>
          </p:cNvSpPr>
          <p:nvPr>
            <p:ph type="title"/>
          </p:nvPr>
        </p:nvSpPr>
        <p:spPr/>
        <p:txBody>
          <a:bodyPr/>
          <a:lstStyle/>
          <a:p>
            <a:r>
              <a:rPr lang="fr-FR" dirty="0"/>
              <a:t>2. Rémunération 	2.a par Service	2.b par Age</a:t>
            </a:r>
          </a:p>
        </p:txBody>
      </p:sp>
      <p:sp>
        <p:nvSpPr>
          <p:cNvPr id="3" name="Espace réservé du numéro de diapositive 2">
            <a:extLst>
              <a:ext uri="{FF2B5EF4-FFF2-40B4-BE49-F238E27FC236}">
                <a16:creationId xmlns:a16="http://schemas.microsoft.com/office/drawing/2014/main" id="{59787FD0-AAF8-682C-167B-A8A1FA723F27}"/>
              </a:ext>
            </a:extLst>
          </p:cNvPr>
          <p:cNvSpPr>
            <a:spLocks noGrp="1"/>
          </p:cNvSpPr>
          <p:nvPr>
            <p:ph type="sldNum" sz="quarter" idx="12"/>
          </p:nvPr>
        </p:nvSpPr>
        <p:spPr/>
        <p:txBody>
          <a:bodyPr/>
          <a:lstStyle/>
          <a:p>
            <a:pPr rtl="0"/>
            <a:fld id="{7DC1BBB0-96F0-4077-A278-0F3FB5C104D3}" type="slidenum">
              <a:rPr lang="fr-FR" noProof="0" smtClean="0"/>
              <a:t>12</a:t>
            </a:fld>
            <a:endParaRPr lang="fr-FR" noProof="0"/>
          </a:p>
        </p:txBody>
      </p:sp>
      <p:grpSp>
        <p:nvGrpSpPr>
          <p:cNvPr id="10" name="Groupe 9">
            <a:extLst>
              <a:ext uri="{FF2B5EF4-FFF2-40B4-BE49-F238E27FC236}">
                <a16:creationId xmlns:a16="http://schemas.microsoft.com/office/drawing/2014/main" id="{C24F5357-D124-A7B6-24D2-CEA31B592715}"/>
              </a:ext>
            </a:extLst>
          </p:cNvPr>
          <p:cNvGrpSpPr/>
          <p:nvPr/>
        </p:nvGrpSpPr>
        <p:grpSpPr>
          <a:xfrm>
            <a:off x="181135" y="1104090"/>
            <a:ext cx="2747566" cy="2022075"/>
            <a:chOff x="432000" y="1052736"/>
            <a:chExt cx="2747566" cy="2022075"/>
          </a:xfrm>
        </p:grpSpPr>
        <p:pic>
          <p:nvPicPr>
            <p:cNvPr id="5" name="Image 4">
              <a:extLst>
                <a:ext uri="{FF2B5EF4-FFF2-40B4-BE49-F238E27FC236}">
                  <a16:creationId xmlns:a16="http://schemas.microsoft.com/office/drawing/2014/main" id="{3DDAF810-166B-BE2C-C6A4-8912455CDBDD}"/>
                </a:ext>
              </a:extLst>
            </p:cNvPr>
            <p:cNvPicPr>
              <a:picLocks noChangeAspect="1"/>
            </p:cNvPicPr>
            <p:nvPr/>
          </p:nvPicPr>
          <p:blipFill>
            <a:blip r:embed="rId3"/>
            <a:srcRect l="13893" t="20027"/>
            <a:stretch/>
          </p:blipFill>
          <p:spPr>
            <a:xfrm>
              <a:off x="432000" y="1052736"/>
              <a:ext cx="2747566" cy="1729159"/>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9" name="Espace réservé du contenu 2">
              <a:extLst>
                <a:ext uri="{FF2B5EF4-FFF2-40B4-BE49-F238E27FC236}">
                  <a16:creationId xmlns:a16="http://schemas.microsoft.com/office/drawing/2014/main" id="{EA54E86F-7385-B68E-618D-312E3E782C2C}"/>
                </a:ext>
              </a:extLst>
            </p:cNvPr>
            <p:cNvSpPr txBox="1">
              <a:spLocks/>
            </p:cNvSpPr>
            <p:nvPr/>
          </p:nvSpPr>
          <p:spPr>
            <a:xfrm>
              <a:off x="432000" y="2797812"/>
              <a:ext cx="2747566"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Salaire Annuel Moyen en ETP*</a:t>
              </a:r>
            </a:p>
          </p:txBody>
        </p:sp>
      </p:grpSp>
      <p:sp>
        <p:nvSpPr>
          <p:cNvPr id="11" name="Espace réservé du contenu 2">
            <a:extLst>
              <a:ext uri="{FF2B5EF4-FFF2-40B4-BE49-F238E27FC236}">
                <a16:creationId xmlns:a16="http://schemas.microsoft.com/office/drawing/2014/main" id="{2D63FADC-1FC3-396A-D272-3776FED89830}"/>
              </a:ext>
            </a:extLst>
          </p:cNvPr>
          <p:cNvSpPr txBox="1">
            <a:spLocks/>
          </p:cNvSpPr>
          <p:nvPr/>
        </p:nvSpPr>
        <p:spPr>
          <a:xfrm>
            <a:off x="189756" y="6451468"/>
            <a:ext cx="2747566" cy="261610"/>
          </a:xfrm>
          <a:prstGeom prst="rect">
            <a:avLst/>
          </a:prstGeom>
          <a:ln w="19050" cap="flat">
            <a:solidFill>
              <a:srgbClr val="333C6B"/>
            </a:solidFill>
          </a:ln>
        </p:spPr>
        <p:txBody>
          <a:bodyPr vert="horz" wrap="square" lIns="91440" tIns="45720" rIns="91440" bIns="45720" rtlCol="0" anchor="t">
            <a:sp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spcAft>
                <a:spcPts val="600"/>
              </a:spcAft>
              <a:buClr>
                <a:srgbClr val="333C6B"/>
              </a:buClr>
              <a:buNone/>
            </a:pPr>
            <a:r>
              <a:rPr lang="fr-FR" sz="1100" dirty="0"/>
              <a:t>ETP* = Equivalent Temps Plein</a:t>
            </a:r>
          </a:p>
        </p:txBody>
      </p:sp>
      <p:grpSp>
        <p:nvGrpSpPr>
          <p:cNvPr id="21" name="Groupe 20">
            <a:extLst>
              <a:ext uri="{FF2B5EF4-FFF2-40B4-BE49-F238E27FC236}">
                <a16:creationId xmlns:a16="http://schemas.microsoft.com/office/drawing/2014/main" id="{FAB7A5DC-16BC-0D4A-28B8-0E07BE3499D7}"/>
              </a:ext>
            </a:extLst>
          </p:cNvPr>
          <p:cNvGrpSpPr/>
          <p:nvPr/>
        </p:nvGrpSpPr>
        <p:grpSpPr>
          <a:xfrm>
            <a:off x="181135" y="3504800"/>
            <a:ext cx="3479890" cy="2290191"/>
            <a:chOff x="3646140" y="1052736"/>
            <a:chExt cx="3479890" cy="2290191"/>
          </a:xfrm>
        </p:grpSpPr>
        <p:pic>
          <p:nvPicPr>
            <p:cNvPr id="13" name="Image 12">
              <a:extLst>
                <a:ext uri="{FF2B5EF4-FFF2-40B4-BE49-F238E27FC236}">
                  <a16:creationId xmlns:a16="http://schemas.microsoft.com/office/drawing/2014/main" id="{78F64CC5-6B9B-9A78-C07E-3374A1AAEC99}"/>
                </a:ext>
              </a:extLst>
            </p:cNvPr>
            <p:cNvPicPr>
              <a:picLocks noChangeAspect="1"/>
            </p:cNvPicPr>
            <p:nvPr/>
          </p:nvPicPr>
          <p:blipFill>
            <a:blip r:embed="rId4"/>
            <a:srcRect l="9591" t="13053"/>
            <a:stretch/>
          </p:blipFill>
          <p:spPr>
            <a:xfrm>
              <a:off x="3646140" y="1052736"/>
              <a:ext cx="3479890" cy="1982640"/>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16" name="Espace réservé du contenu 2">
              <a:extLst>
                <a:ext uri="{FF2B5EF4-FFF2-40B4-BE49-F238E27FC236}">
                  <a16:creationId xmlns:a16="http://schemas.microsoft.com/office/drawing/2014/main" id="{52B275FE-5C7A-F33B-6B9A-E7D3F5733D53}"/>
                </a:ext>
              </a:extLst>
            </p:cNvPr>
            <p:cNvSpPr txBox="1">
              <a:spLocks/>
            </p:cNvSpPr>
            <p:nvPr/>
          </p:nvSpPr>
          <p:spPr>
            <a:xfrm>
              <a:off x="3651734" y="3065928"/>
              <a:ext cx="3474296"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Salaire Annuel en ETP</a:t>
              </a:r>
            </a:p>
          </p:txBody>
        </p:sp>
      </p:grpSp>
      <p:grpSp>
        <p:nvGrpSpPr>
          <p:cNvPr id="6" name="Groupe 5">
            <a:extLst>
              <a:ext uri="{FF2B5EF4-FFF2-40B4-BE49-F238E27FC236}">
                <a16:creationId xmlns:a16="http://schemas.microsoft.com/office/drawing/2014/main" id="{A840BB3A-CC0D-E7F2-9875-F107FB54A332}"/>
              </a:ext>
            </a:extLst>
          </p:cNvPr>
          <p:cNvGrpSpPr/>
          <p:nvPr/>
        </p:nvGrpSpPr>
        <p:grpSpPr>
          <a:xfrm>
            <a:off x="4075806" y="3502715"/>
            <a:ext cx="4451995" cy="2064080"/>
            <a:chOff x="7688512" y="3021241"/>
            <a:chExt cx="4451995" cy="2064080"/>
          </a:xfrm>
        </p:grpSpPr>
        <p:grpSp>
          <p:nvGrpSpPr>
            <p:cNvPr id="22" name="Groupe 21">
              <a:extLst>
                <a:ext uri="{FF2B5EF4-FFF2-40B4-BE49-F238E27FC236}">
                  <a16:creationId xmlns:a16="http://schemas.microsoft.com/office/drawing/2014/main" id="{8D29452A-B673-7949-6F2E-3F294D81F166}"/>
                </a:ext>
              </a:extLst>
            </p:cNvPr>
            <p:cNvGrpSpPr/>
            <p:nvPr/>
          </p:nvGrpSpPr>
          <p:grpSpPr>
            <a:xfrm>
              <a:off x="7688512" y="3021241"/>
              <a:ext cx="4451995" cy="2064080"/>
              <a:chOff x="527140" y="3797004"/>
              <a:chExt cx="4451995" cy="2064080"/>
            </a:xfrm>
          </p:grpSpPr>
          <p:pic>
            <p:nvPicPr>
              <p:cNvPr id="18" name="Image 17">
                <a:extLst>
                  <a:ext uri="{FF2B5EF4-FFF2-40B4-BE49-F238E27FC236}">
                    <a16:creationId xmlns:a16="http://schemas.microsoft.com/office/drawing/2014/main" id="{71531C29-DF9D-FC15-B881-263AF1C42CA9}"/>
                  </a:ext>
                </a:extLst>
              </p:cNvPr>
              <p:cNvPicPr>
                <a:picLocks noChangeAspect="1"/>
              </p:cNvPicPr>
              <p:nvPr/>
            </p:nvPicPr>
            <p:blipFill>
              <a:blip r:embed="rId5"/>
              <a:srcRect l="7865" t="15444"/>
              <a:stretch/>
            </p:blipFill>
            <p:spPr>
              <a:xfrm>
                <a:off x="527140" y="3797004"/>
                <a:ext cx="4451994" cy="1782743"/>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19" name="Espace réservé du contenu 2">
                <a:extLst>
                  <a:ext uri="{FF2B5EF4-FFF2-40B4-BE49-F238E27FC236}">
                    <a16:creationId xmlns:a16="http://schemas.microsoft.com/office/drawing/2014/main" id="{64D22606-DE04-5654-004B-849A6AFD7BB8}"/>
                  </a:ext>
                </a:extLst>
              </p:cNvPr>
              <p:cNvSpPr txBox="1">
                <a:spLocks/>
              </p:cNvSpPr>
              <p:nvPr/>
            </p:nvSpPr>
            <p:spPr>
              <a:xfrm>
                <a:off x="527141" y="5584085"/>
                <a:ext cx="4451994"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Salaire Annuel en ETP par Age et par Genre</a:t>
                </a:r>
              </a:p>
            </p:txBody>
          </p:sp>
        </p:grpSp>
        <p:grpSp>
          <p:nvGrpSpPr>
            <p:cNvPr id="34" name="Groupe 33">
              <a:extLst>
                <a:ext uri="{FF2B5EF4-FFF2-40B4-BE49-F238E27FC236}">
                  <a16:creationId xmlns:a16="http://schemas.microsoft.com/office/drawing/2014/main" id="{F7D74EC8-E024-B657-2853-E20B761C1D04}"/>
                </a:ext>
              </a:extLst>
            </p:cNvPr>
            <p:cNvGrpSpPr>
              <a:grpSpLocks noChangeAspect="1"/>
            </p:cNvGrpSpPr>
            <p:nvPr/>
          </p:nvGrpSpPr>
          <p:grpSpPr>
            <a:xfrm>
              <a:off x="8349820" y="4378295"/>
              <a:ext cx="338720" cy="427858"/>
              <a:chOff x="5732462" y="2971800"/>
              <a:chExt cx="723900" cy="914400"/>
            </a:xfrm>
          </p:grpSpPr>
          <p:pic>
            <p:nvPicPr>
              <p:cNvPr id="35" name="Graphique 34" descr="Femme portant un ruban">
                <a:extLst>
                  <a:ext uri="{FF2B5EF4-FFF2-40B4-BE49-F238E27FC236}">
                    <a16:creationId xmlns:a16="http://schemas.microsoft.com/office/drawing/2014/main" id="{A5A06B23-0BC0-F974-3B9A-C60E8A1B33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2462" y="2971800"/>
                <a:ext cx="723900" cy="914400"/>
              </a:xfrm>
              <a:prstGeom prst="rect">
                <a:avLst/>
              </a:prstGeom>
            </p:spPr>
          </p:pic>
          <p:pic>
            <p:nvPicPr>
              <p:cNvPr id="36" name="Graphique 35" descr="Un visage méchant">
                <a:extLst>
                  <a:ext uri="{FF2B5EF4-FFF2-40B4-BE49-F238E27FC236}">
                    <a16:creationId xmlns:a16="http://schemas.microsoft.com/office/drawing/2014/main" id="{B2354AE6-D202-79D0-5993-42595D4685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2012" y="3426600"/>
                <a:ext cx="304800" cy="304800"/>
              </a:xfrm>
              <a:prstGeom prst="rect">
                <a:avLst/>
              </a:prstGeom>
            </p:spPr>
          </p:pic>
        </p:grpSp>
      </p:grpSp>
      <p:sp>
        <p:nvSpPr>
          <p:cNvPr id="37" name="Espace réservé du contenu 2">
            <a:extLst>
              <a:ext uri="{FF2B5EF4-FFF2-40B4-BE49-F238E27FC236}">
                <a16:creationId xmlns:a16="http://schemas.microsoft.com/office/drawing/2014/main" id="{8505F99B-9130-4358-5B9C-016AE6D1D78D}"/>
              </a:ext>
            </a:extLst>
          </p:cNvPr>
          <p:cNvSpPr txBox="1">
            <a:spLocks/>
          </p:cNvSpPr>
          <p:nvPr/>
        </p:nvSpPr>
        <p:spPr>
          <a:xfrm>
            <a:off x="8679916" y="3494520"/>
            <a:ext cx="3285279" cy="1790938"/>
          </a:xfrm>
          <a:prstGeom prst="rect">
            <a:avLst/>
          </a:prstGeom>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10000"/>
              </a:lnSpc>
              <a:spcBef>
                <a:spcPts val="0"/>
              </a:spcBef>
              <a:buClr>
                <a:srgbClr val="333C6B"/>
              </a:buClr>
            </a:pPr>
            <a:r>
              <a:rPr lang="fr-FR" sz="1200" b="1" dirty="0"/>
              <a:t>Salaire Annuel en ETP par Service : </a:t>
            </a:r>
            <a:br>
              <a:rPr lang="fr-FR" sz="1200" b="1" dirty="0"/>
            </a:br>
            <a:r>
              <a:rPr lang="fr-FR" sz="1200" b="1" dirty="0"/>
              <a:t>- </a:t>
            </a:r>
            <a:r>
              <a:rPr lang="fr-FR" sz="1200" dirty="0"/>
              <a:t>Nuances par Service </a:t>
            </a:r>
            <a:br>
              <a:rPr lang="fr-FR" sz="1200" dirty="0"/>
            </a:br>
            <a:r>
              <a:rPr lang="fr-FR" sz="1200" dirty="0"/>
              <a:t>- pas de tendance notable</a:t>
            </a:r>
          </a:p>
          <a:p>
            <a:pPr>
              <a:lnSpc>
                <a:spcPct val="110000"/>
              </a:lnSpc>
              <a:spcBef>
                <a:spcPts val="0"/>
              </a:spcBef>
              <a:buClr>
                <a:srgbClr val="333C6B"/>
              </a:buClr>
            </a:pPr>
            <a:r>
              <a:rPr lang="fr-FR" sz="1200" b="1" dirty="0"/>
              <a:t>Salaire Annuel en ETP par Age :</a:t>
            </a:r>
            <a:br>
              <a:rPr lang="fr-FR" sz="1200" dirty="0"/>
            </a:br>
            <a:r>
              <a:rPr lang="fr-FR" sz="1200" dirty="0"/>
              <a:t>- Femme de moins de 30 ans en retrait sur la rémunération</a:t>
            </a:r>
          </a:p>
        </p:txBody>
      </p:sp>
      <p:grpSp>
        <p:nvGrpSpPr>
          <p:cNvPr id="4" name="Groupe 3">
            <a:extLst>
              <a:ext uri="{FF2B5EF4-FFF2-40B4-BE49-F238E27FC236}">
                <a16:creationId xmlns:a16="http://schemas.microsoft.com/office/drawing/2014/main" id="{C0AB0A03-8B51-DA12-0ED7-C14CD123EF86}"/>
              </a:ext>
            </a:extLst>
          </p:cNvPr>
          <p:cNvGrpSpPr/>
          <p:nvPr/>
        </p:nvGrpSpPr>
        <p:grpSpPr>
          <a:xfrm>
            <a:off x="5394637" y="1186653"/>
            <a:ext cx="6570559" cy="1852607"/>
            <a:chOff x="3790155" y="976770"/>
            <a:chExt cx="6570559" cy="1852607"/>
          </a:xfrm>
        </p:grpSpPr>
        <p:grpSp>
          <p:nvGrpSpPr>
            <p:cNvPr id="28" name="Groupe 27">
              <a:extLst>
                <a:ext uri="{FF2B5EF4-FFF2-40B4-BE49-F238E27FC236}">
                  <a16:creationId xmlns:a16="http://schemas.microsoft.com/office/drawing/2014/main" id="{4B4EF1C9-37C9-B811-3F27-D7294FFEB384}"/>
                </a:ext>
              </a:extLst>
            </p:cNvPr>
            <p:cNvGrpSpPr/>
            <p:nvPr/>
          </p:nvGrpSpPr>
          <p:grpSpPr>
            <a:xfrm>
              <a:off x="3790155" y="976770"/>
              <a:ext cx="6570559" cy="1852607"/>
              <a:chOff x="5440255" y="3514534"/>
              <a:chExt cx="6570559" cy="1852607"/>
            </a:xfrm>
          </p:grpSpPr>
          <p:sp>
            <p:nvSpPr>
              <p:cNvPr id="20" name="Espace réservé du contenu 2">
                <a:extLst>
                  <a:ext uri="{FF2B5EF4-FFF2-40B4-BE49-F238E27FC236}">
                    <a16:creationId xmlns:a16="http://schemas.microsoft.com/office/drawing/2014/main" id="{45D06298-EC02-09D6-BE1C-A1D04D805108}"/>
                  </a:ext>
                </a:extLst>
              </p:cNvPr>
              <p:cNvSpPr txBox="1">
                <a:spLocks/>
              </p:cNvSpPr>
              <p:nvPr/>
            </p:nvSpPr>
            <p:spPr>
              <a:xfrm>
                <a:off x="5440255" y="5105531"/>
                <a:ext cx="6570557"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Salaire Annuel en ETP par Service et par Genre (Hors </a:t>
                </a:r>
                <a:r>
                  <a:rPr lang="fr-FR" dirty="0" err="1"/>
                  <a:t>F_Inform</a:t>
                </a:r>
                <a:r>
                  <a:rPr lang="fr-FR" dirty="0"/>
                  <a:t> Effectif faible )</a:t>
                </a:r>
              </a:p>
            </p:txBody>
          </p:sp>
          <p:pic>
            <p:nvPicPr>
              <p:cNvPr id="27" name="Image 26">
                <a:extLst>
                  <a:ext uri="{FF2B5EF4-FFF2-40B4-BE49-F238E27FC236}">
                    <a16:creationId xmlns:a16="http://schemas.microsoft.com/office/drawing/2014/main" id="{B8CC4110-0BFE-4508-F4AA-21DF549D549F}"/>
                  </a:ext>
                </a:extLst>
              </p:cNvPr>
              <p:cNvPicPr>
                <a:picLocks noChangeAspect="1"/>
              </p:cNvPicPr>
              <p:nvPr/>
            </p:nvPicPr>
            <p:blipFill>
              <a:blip r:embed="rId10"/>
              <a:srcRect l="4747" t="19017"/>
              <a:stretch/>
            </p:blipFill>
            <p:spPr>
              <a:xfrm>
                <a:off x="5440257" y="3514534"/>
                <a:ext cx="6570557" cy="1599807"/>
              </a:xfrm>
              <a:prstGeom prst="rect">
                <a:avLst/>
              </a:prstGeom>
              <a:ln w="19050">
                <a:solidFill>
                  <a:srgbClr val="333C6B"/>
                </a:solidFill>
              </a:ln>
            </p:spPr>
          </p:pic>
        </p:grpSp>
        <p:grpSp>
          <p:nvGrpSpPr>
            <p:cNvPr id="38" name="Groupe 37">
              <a:extLst>
                <a:ext uri="{FF2B5EF4-FFF2-40B4-BE49-F238E27FC236}">
                  <a16:creationId xmlns:a16="http://schemas.microsoft.com/office/drawing/2014/main" id="{F6C8CAF8-6349-6995-2972-FF4A995C8214}"/>
                </a:ext>
              </a:extLst>
            </p:cNvPr>
            <p:cNvGrpSpPr>
              <a:grpSpLocks noChangeAspect="1"/>
            </p:cNvGrpSpPr>
            <p:nvPr/>
          </p:nvGrpSpPr>
          <p:grpSpPr>
            <a:xfrm>
              <a:off x="3790156" y="1995423"/>
              <a:ext cx="434340" cy="548640"/>
              <a:chOff x="5732462" y="2971800"/>
              <a:chExt cx="723900" cy="914400"/>
            </a:xfrm>
          </p:grpSpPr>
          <p:pic>
            <p:nvPicPr>
              <p:cNvPr id="39" name="Graphique 38" descr="Femme portant un ruban">
                <a:extLst>
                  <a:ext uri="{FF2B5EF4-FFF2-40B4-BE49-F238E27FC236}">
                    <a16:creationId xmlns:a16="http://schemas.microsoft.com/office/drawing/2014/main" id="{F3FD465E-B655-AF0F-D223-30DC409E4F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2462" y="2971800"/>
                <a:ext cx="723900" cy="914400"/>
              </a:xfrm>
              <a:prstGeom prst="rect">
                <a:avLst/>
              </a:prstGeom>
            </p:spPr>
          </p:pic>
          <p:pic>
            <p:nvPicPr>
              <p:cNvPr id="40" name="Graphique 39" descr="Une femme souriante">
                <a:extLst>
                  <a:ext uri="{FF2B5EF4-FFF2-40B4-BE49-F238E27FC236}">
                    <a16:creationId xmlns:a16="http://schemas.microsoft.com/office/drawing/2014/main" id="{936FAA32-FDFE-DD80-2093-F9007B2078A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92012" y="3412312"/>
                <a:ext cx="304800" cy="333375"/>
              </a:xfrm>
              <a:prstGeom prst="rect">
                <a:avLst/>
              </a:prstGeom>
            </p:spPr>
          </p:pic>
        </p:grpSp>
        <p:grpSp>
          <p:nvGrpSpPr>
            <p:cNvPr id="41" name="Groupe 40">
              <a:extLst>
                <a:ext uri="{FF2B5EF4-FFF2-40B4-BE49-F238E27FC236}">
                  <a16:creationId xmlns:a16="http://schemas.microsoft.com/office/drawing/2014/main" id="{D77C3787-CA26-3180-D394-B6EC3F8A0640}"/>
                </a:ext>
              </a:extLst>
            </p:cNvPr>
            <p:cNvGrpSpPr>
              <a:grpSpLocks noChangeAspect="1"/>
            </p:cNvGrpSpPr>
            <p:nvPr/>
          </p:nvGrpSpPr>
          <p:grpSpPr>
            <a:xfrm>
              <a:off x="9914510" y="2181980"/>
              <a:ext cx="417195" cy="457200"/>
              <a:chOff x="5746750" y="3048000"/>
              <a:chExt cx="695325" cy="762000"/>
            </a:xfrm>
          </p:grpSpPr>
          <p:pic>
            <p:nvPicPr>
              <p:cNvPr id="42" name="Graphique 41" descr="Homme aux cheveux épais">
                <a:extLst>
                  <a:ext uri="{FF2B5EF4-FFF2-40B4-BE49-F238E27FC236}">
                    <a16:creationId xmlns:a16="http://schemas.microsoft.com/office/drawing/2014/main" id="{BEA7E90C-9571-5C43-03FC-97B313E6F8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46750" y="3048000"/>
                <a:ext cx="695325" cy="762000"/>
              </a:xfrm>
              <a:prstGeom prst="rect">
                <a:avLst/>
              </a:prstGeom>
            </p:spPr>
          </p:pic>
          <p:pic>
            <p:nvPicPr>
              <p:cNvPr id="43" name="Graphique 42" descr="Un visage souriant">
                <a:extLst>
                  <a:ext uri="{FF2B5EF4-FFF2-40B4-BE49-F238E27FC236}">
                    <a16:creationId xmlns:a16="http://schemas.microsoft.com/office/drawing/2014/main" id="{C47AF696-B739-E016-FFB1-2DD3814640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80294" y="3372487"/>
                <a:ext cx="304800" cy="314325"/>
              </a:xfrm>
              <a:prstGeom prst="rect">
                <a:avLst/>
              </a:prstGeom>
            </p:spPr>
          </p:pic>
        </p:grpSp>
      </p:grpSp>
      <p:sp>
        <p:nvSpPr>
          <p:cNvPr id="7" name="Espace réservé du contenu 2">
            <a:extLst>
              <a:ext uri="{FF2B5EF4-FFF2-40B4-BE49-F238E27FC236}">
                <a16:creationId xmlns:a16="http://schemas.microsoft.com/office/drawing/2014/main" id="{85CCBA38-AAC0-71E4-8502-FFCFE856A036}"/>
              </a:ext>
            </a:extLst>
          </p:cNvPr>
          <p:cNvSpPr txBox="1">
            <a:spLocks/>
          </p:cNvSpPr>
          <p:nvPr/>
        </p:nvSpPr>
        <p:spPr>
          <a:xfrm>
            <a:off x="3091360" y="1095629"/>
            <a:ext cx="1850924" cy="1690831"/>
          </a:xfrm>
          <a:prstGeom prst="rect">
            <a:avLst/>
          </a:prstGeom>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10000"/>
              </a:lnSpc>
              <a:spcBef>
                <a:spcPts val="0"/>
              </a:spcBef>
              <a:buNone/>
            </a:pPr>
            <a:r>
              <a:rPr lang="fr-FR" sz="1200" b="1" dirty="0"/>
              <a:t>Salaire Annuel en ETP</a:t>
            </a:r>
            <a:endParaRPr lang="fr-FR" sz="1200" dirty="0"/>
          </a:p>
          <a:p>
            <a:pPr>
              <a:lnSpc>
                <a:spcPct val="110000"/>
              </a:lnSpc>
              <a:spcBef>
                <a:spcPts val="0"/>
              </a:spcBef>
              <a:buClr>
                <a:srgbClr val="333C6B"/>
              </a:buClr>
            </a:pPr>
            <a:r>
              <a:rPr lang="fr-FR" sz="1200" dirty="0"/>
              <a:t>différence raisonnable (3,4%)</a:t>
            </a:r>
          </a:p>
          <a:p>
            <a:pPr>
              <a:lnSpc>
                <a:spcPct val="110000"/>
              </a:lnSpc>
              <a:spcBef>
                <a:spcPts val="0"/>
              </a:spcBef>
              <a:buClr>
                <a:srgbClr val="333C6B"/>
              </a:buClr>
            </a:pPr>
            <a:r>
              <a:rPr lang="fr-FR" sz="1200" dirty="0"/>
              <a:t>Répartition des salaires similaires </a:t>
            </a:r>
          </a:p>
        </p:txBody>
      </p:sp>
    </p:spTree>
    <p:extLst>
      <p:ext uri="{BB962C8B-B14F-4D97-AF65-F5344CB8AC3E}">
        <p14:creationId xmlns:p14="http://schemas.microsoft.com/office/powerpoint/2010/main" val="299273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0F956-032A-8D82-4998-5C3219FE017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EAB0E7F-6962-4117-BC08-D80429AC7D9E}"/>
              </a:ext>
            </a:extLst>
          </p:cNvPr>
          <p:cNvSpPr>
            <a:spLocks noGrp="1"/>
          </p:cNvSpPr>
          <p:nvPr>
            <p:ph type="title"/>
          </p:nvPr>
        </p:nvSpPr>
        <p:spPr/>
        <p:txBody>
          <a:bodyPr/>
          <a:lstStyle/>
          <a:p>
            <a:r>
              <a:rPr lang="fr-FR" dirty="0"/>
              <a:t>3. Rémunérations – Top 10</a:t>
            </a:r>
          </a:p>
        </p:txBody>
      </p:sp>
      <p:sp>
        <p:nvSpPr>
          <p:cNvPr id="3" name="Espace réservé du numéro de diapositive 2">
            <a:extLst>
              <a:ext uri="{FF2B5EF4-FFF2-40B4-BE49-F238E27FC236}">
                <a16:creationId xmlns:a16="http://schemas.microsoft.com/office/drawing/2014/main" id="{B38C8535-4D81-8FD8-CE95-9957950033EA}"/>
              </a:ext>
            </a:extLst>
          </p:cNvPr>
          <p:cNvSpPr>
            <a:spLocks noGrp="1"/>
          </p:cNvSpPr>
          <p:nvPr>
            <p:ph type="sldNum" sz="quarter" idx="12"/>
          </p:nvPr>
        </p:nvSpPr>
        <p:spPr/>
        <p:txBody>
          <a:bodyPr/>
          <a:lstStyle/>
          <a:p>
            <a:pPr rtl="0"/>
            <a:fld id="{7DC1BBB0-96F0-4077-A278-0F3FB5C104D3}" type="slidenum">
              <a:rPr lang="fr-FR" noProof="0" smtClean="0"/>
              <a:t>13</a:t>
            </a:fld>
            <a:endParaRPr lang="fr-FR" noProof="0"/>
          </a:p>
        </p:txBody>
      </p:sp>
      <p:grpSp>
        <p:nvGrpSpPr>
          <p:cNvPr id="6" name="Groupe 5">
            <a:extLst>
              <a:ext uri="{FF2B5EF4-FFF2-40B4-BE49-F238E27FC236}">
                <a16:creationId xmlns:a16="http://schemas.microsoft.com/office/drawing/2014/main" id="{5B3525A5-590B-425C-BE39-90341D2471CB}"/>
              </a:ext>
            </a:extLst>
          </p:cNvPr>
          <p:cNvGrpSpPr/>
          <p:nvPr/>
        </p:nvGrpSpPr>
        <p:grpSpPr>
          <a:xfrm>
            <a:off x="6310436" y="970068"/>
            <a:ext cx="4980782" cy="2763840"/>
            <a:chOff x="3790154" y="2420888"/>
            <a:chExt cx="4980782" cy="2763840"/>
          </a:xfrm>
        </p:grpSpPr>
        <p:pic>
          <p:nvPicPr>
            <p:cNvPr id="7" name="Image 6">
              <a:extLst>
                <a:ext uri="{FF2B5EF4-FFF2-40B4-BE49-F238E27FC236}">
                  <a16:creationId xmlns:a16="http://schemas.microsoft.com/office/drawing/2014/main" id="{B55DDFD5-0122-03DF-FDB6-730F0E606897}"/>
                </a:ext>
              </a:extLst>
            </p:cNvPr>
            <p:cNvPicPr>
              <a:picLocks noChangeAspect="1"/>
            </p:cNvPicPr>
            <p:nvPr/>
          </p:nvPicPr>
          <p:blipFill>
            <a:blip r:embed="rId3"/>
            <a:srcRect l="6954" t="15299"/>
            <a:stretch/>
          </p:blipFill>
          <p:spPr>
            <a:xfrm>
              <a:off x="3790155" y="2420888"/>
              <a:ext cx="4980781" cy="2460674"/>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8" name="Espace réservé du contenu 2">
              <a:extLst>
                <a:ext uri="{FF2B5EF4-FFF2-40B4-BE49-F238E27FC236}">
                  <a16:creationId xmlns:a16="http://schemas.microsoft.com/office/drawing/2014/main" id="{F724B08A-9C8F-9280-0C17-937D8ED3FC04}"/>
                </a:ext>
              </a:extLst>
            </p:cNvPr>
            <p:cNvSpPr txBox="1">
              <a:spLocks/>
            </p:cNvSpPr>
            <p:nvPr/>
          </p:nvSpPr>
          <p:spPr>
            <a:xfrm>
              <a:off x="3790154" y="4907729"/>
              <a:ext cx="4980781"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0" tIns="0" rIns="0" bIns="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Salaire Annuel en ETP par Age et par Genre</a:t>
              </a:r>
            </a:p>
          </p:txBody>
        </p:sp>
      </p:grpSp>
      <p:grpSp>
        <p:nvGrpSpPr>
          <p:cNvPr id="13" name="Groupe 12">
            <a:extLst>
              <a:ext uri="{FF2B5EF4-FFF2-40B4-BE49-F238E27FC236}">
                <a16:creationId xmlns:a16="http://schemas.microsoft.com/office/drawing/2014/main" id="{F10F3D10-B722-E735-3202-07C9BCC77A86}"/>
              </a:ext>
            </a:extLst>
          </p:cNvPr>
          <p:cNvGrpSpPr/>
          <p:nvPr/>
        </p:nvGrpSpPr>
        <p:grpSpPr>
          <a:xfrm>
            <a:off x="1485900" y="969585"/>
            <a:ext cx="2594396" cy="2720639"/>
            <a:chOff x="1629916" y="1700808"/>
            <a:chExt cx="2594396" cy="2720639"/>
          </a:xfrm>
        </p:grpSpPr>
        <p:pic>
          <p:nvPicPr>
            <p:cNvPr id="5" name="Image 4">
              <a:extLst>
                <a:ext uri="{FF2B5EF4-FFF2-40B4-BE49-F238E27FC236}">
                  <a16:creationId xmlns:a16="http://schemas.microsoft.com/office/drawing/2014/main" id="{300ECF0E-5194-5C8B-8150-2643DB8F3EC7}"/>
                </a:ext>
              </a:extLst>
            </p:cNvPr>
            <p:cNvPicPr>
              <a:picLocks noChangeAspect="1"/>
            </p:cNvPicPr>
            <p:nvPr/>
          </p:nvPicPr>
          <p:blipFill>
            <a:blip r:embed="rId4"/>
            <a:srcRect l="13034" t="13704"/>
            <a:stretch/>
          </p:blipFill>
          <p:spPr>
            <a:xfrm>
              <a:off x="1629916" y="1700808"/>
              <a:ext cx="2594396" cy="2448647"/>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12" name="Espace réservé du contenu 2">
              <a:extLst>
                <a:ext uri="{FF2B5EF4-FFF2-40B4-BE49-F238E27FC236}">
                  <a16:creationId xmlns:a16="http://schemas.microsoft.com/office/drawing/2014/main" id="{FA36EBD6-A970-F10B-B74C-EF32901FDDBD}"/>
                </a:ext>
              </a:extLst>
            </p:cNvPr>
            <p:cNvSpPr txBox="1">
              <a:spLocks/>
            </p:cNvSpPr>
            <p:nvPr/>
          </p:nvSpPr>
          <p:spPr>
            <a:xfrm>
              <a:off x="1629916" y="4159837"/>
              <a:ext cx="2594396"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0" tIns="0" rIns="0" bIns="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Top 10 des Salaires Annuels en ETP</a:t>
              </a:r>
            </a:p>
          </p:txBody>
        </p:sp>
      </p:grpSp>
      <p:sp>
        <p:nvSpPr>
          <p:cNvPr id="22" name="Espace réservé du contenu 2">
            <a:extLst>
              <a:ext uri="{FF2B5EF4-FFF2-40B4-BE49-F238E27FC236}">
                <a16:creationId xmlns:a16="http://schemas.microsoft.com/office/drawing/2014/main" id="{08DF53FC-BB96-94B4-AB96-98ADB62324FC}"/>
              </a:ext>
            </a:extLst>
          </p:cNvPr>
          <p:cNvSpPr txBox="1">
            <a:spLocks/>
          </p:cNvSpPr>
          <p:nvPr/>
        </p:nvSpPr>
        <p:spPr>
          <a:xfrm>
            <a:off x="549796" y="4086334"/>
            <a:ext cx="4680520" cy="1790938"/>
          </a:xfrm>
          <a:prstGeom prst="rect">
            <a:avLst/>
          </a:prstGeom>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10000"/>
              </a:lnSpc>
              <a:spcBef>
                <a:spcPts val="0"/>
              </a:spcBef>
              <a:buClr>
                <a:srgbClr val="333C6B"/>
              </a:buClr>
            </a:pPr>
            <a:r>
              <a:rPr lang="fr-FR" sz="1200" b="1" dirty="0"/>
              <a:t>Salaire Annuel en ETP par Age :</a:t>
            </a:r>
            <a:br>
              <a:rPr lang="fr-FR" sz="1200" dirty="0"/>
            </a:br>
            <a:r>
              <a:rPr lang="fr-FR" sz="1200" dirty="0"/>
              <a:t>- Femme de moins de 30 ans en retrait sur la rémunération</a:t>
            </a:r>
            <a:br>
              <a:rPr lang="fr-FR" sz="1200" dirty="0"/>
            </a:br>
            <a:r>
              <a:rPr lang="fr-FR" sz="1200" dirty="0"/>
              <a:t>- Femme sous représentée dans les haut salaire</a:t>
            </a:r>
          </a:p>
          <a:p>
            <a:pPr>
              <a:lnSpc>
                <a:spcPct val="110000"/>
              </a:lnSpc>
              <a:spcBef>
                <a:spcPts val="0"/>
              </a:spcBef>
              <a:buClr>
                <a:srgbClr val="333C6B"/>
              </a:buClr>
            </a:pPr>
            <a:r>
              <a:rPr lang="fr-FR" sz="1200" b="1" dirty="0"/>
              <a:t>Top 10 des Salaires Annuels en ETP : </a:t>
            </a:r>
            <a:br>
              <a:rPr lang="fr-FR" sz="1200" b="1" dirty="0"/>
            </a:br>
            <a:r>
              <a:rPr lang="fr-FR" sz="1200" b="1" dirty="0"/>
              <a:t>- </a:t>
            </a:r>
            <a:r>
              <a:rPr lang="fr-FR" sz="1200" dirty="0"/>
              <a:t>Faible </a:t>
            </a:r>
            <a:r>
              <a:rPr lang="fr-FR" sz="1200" dirty="0" err="1"/>
              <a:t>représentaion</a:t>
            </a:r>
            <a:r>
              <a:rPr lang="fr-FR" sz="1200" dirty="0"/>
              <a:t> féminine :</a:t>
            </a:r>
            <a:br>
              <a:rPr lang="fr-FR" sz="1200" dirty="0"/>
            </a:br>
            <a:r>
              <a:rPr lang="fr-FR" sz="1200" dirty="0"/>
              <a:t>1/10 en ETP , 2/10 en salaire absolu</a:t>
            </a:r>
          </a:p>
        </p:txBody>
      </p:sp>
      <p:grpSp>
        <p:nvGrpSpPr>
          <p:cNvPr id="27" name="Groupe 26">
            <a:extLst>
              <a:ext uri="{FF2B5EF4-FFF2-40B4-BE49-F238E27FC236}">
                <a16:creationId xmlns:a16="http://schemas.microsoft.com/office/drawing/2014/main" id="{CE6E2A72-7CC8-D95D-7F2A-A5940EB401C4}"/>
              </a:ext>
            </a:extLst>
          </p:cNvPr>
          <p:cNvGrpSpPr>
            <a:grpSpLocks noChangeAspect="1"/>
          </p:cNvGrpSpPr>
          <p:nvPr/>
        </p:nvGrpSpPr>
        <p:grpSpPr>
          <a:xfrm>
            <a:off x="432000" y="3447236"/>
            <a:ext cx="434340" cy="548640"/>
            <a:chOff x="5732462" y="2971800"/>
            <a:chExt cx="723900" cy="914400"/>
          </a:xfrm>
        </p:grpSpPr>
        <p:pic>
          <p:nvPicPr>
            <p:cNvPr id="28" name="Graphique 27" descr="Femme portant un ruban">
              <a:extLst>
                <a:ext uri="{FF2B5EF4-FFF2-40B4-BE49-F238E27FC236}">
                  <a16:creationId xmlns:a16="http://schemas.microsoft.com/office/drawing/2014/main" id="{32BA2EB0-027A-7131-BF74-3472549351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2462" y="2971800"/>
              <a:ext cx="723900" cy="914400"/>
            </a:xfrm>
            <a:prstGeom prst="rect">
              <a:avLst/>
            </a:prstGeom>
          </p:spPr>
        </p:pic>
        <p:pic>
          <p:nvPicPr>
            <p:cNvPr id="29" name="Graphique 28" descr="Un visage méchant">
              <a:extLst>
                <a:ext uri="{FF2B5EF4-FFF2-40B4-BE49-F238E27FC236}">
                  <a16:creationId xmlns:a16="http://schemas.microsoft.com/office/drawing/2014/main" id="{97BC8FC1-6C5A-E416-6B90-19BA58AC5F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2012" y="3426600"/>
              <a:ext cx="304800" cy="304800"/>
            </a:xfrm>
            <a:prstGeom prst="rect">
              <a:avLst/>
            </a:prstGeom>
          </p:spPr>
        </p:pic>
      </p:grpSp>
    </p:spTree>
    <p:extLst>
      <p:ext uri="{BB962C8B-B14F-4D97-AF65-F5344CB8AC3E}">
        <p14:creationId xmlns:p14="http://schemas.microsoft.com/office/powerpoint/2010/main" val="221029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16D92-0755-1BB8-7783-00E3D0504F5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DA3B50F-87BD-077F-41DE-AA9C3266A245}"/>
              </a:ext>
            </a:extLst>
          </p:cNvPr>
          <p:cNvSpPr>
            <a:spLocks noGrp="1"/>
          </p:cNvSpPr>
          <p:nvPr>
            <p:ph type="title"/>
          </p:nvPr>
        </p:nvSpPr>
        <p:spPr/>
        <p:txBody>
          <a:bodyPr/>
          <a:lstStyle/>
          <a:p>
            <a:r>
              <a:rPr lang="fr-FR" dirty="0"/>
              <a:t>4. Taux d’Augmentation</a:t>
            </a:r>
          </a:p>
        </p:txBody>
      </p:sp>
      <p:sp>
        <p:nvSpPr>
          <p:cNvPr id="3" name="Espace réservé du numéro de diapositive 2">
            <a:extLst>
              <a:ext uri="{FF2B5EF4-FFF2-40B4-BE49-F238E27FC236}">
                <a16:creationId xmlns:a16="http://schemas.microsoft.com/office/drawing/2014/main" id="{49FC3E48-517B-3063-3277-E88169336D79}"/>
              </a:ext>
            </a:extLst>
          </p:cNvPr>
          <p:cNvSpPr>
            <a:spLocks noGrp="1"/>
          </p:cNvSpPr>
          <p:nvPr>
            <p:ph type="sldNum" sz="quarter" idx="12"/>
          </p:nvPr>
        </p:nvSpPr>
        <p:spPr/>
        <p:txBody>
          <a:bodyPr/>
          <a:lstStyle/>
          <a:p>
            <a:pPr rtl="0"/>
            <a:fld id="{7DC1BBB0-96F0-4077-A278-0F3FB5C104D3}" type="slidenum">
              <a:rPr lang="fr-FR" noProof="0" smtClean="0"/>
              <a:t>14</a:t>
            </a:fld>
            <a:endParaRPr lang="fr-FR" noProof="0"/>
          </a:p>
        </p:txBody>
      </p:sp>
      <p:grpSp>
        <p:nvGrpSpPr>
          <p:cNvPr id="63" name="Groupe 62">
            <a:extLst>
              <a:ext uri="{FF2B5EF4-FFF2-40B4-BE49-F238E27FC236}">
                <a16:creationId xmlns:a16="http://schemas.microsoft.com/office/drawing/2014/main" id="{61D093B0-9673-D5CD-873C-535840290D16}"/>
              </a:ext>
            </a:extLst>
          </p:cNvPr>
          <p:cNvGrpSpPr/>
          <p:nvPr/>
        </p:nvGrpSpPr>
        <p:grpSpPr>
          <a:xfrm>
            <a:off x="5608981" y="3540925"/>
            <a:ext cx="5152921" cy="1726950"/>
            <a:chOff x="6899810" y="1071330"/>
            <a:chExt cx="5152921" cy="1726950"/>
          </a:xfrm>
        </p:grpSpPr>
        <p:pic>
          <p:nvPicPr>
            <p:cNvPr id="46" name="Image 45">
              <a:extLst>
                <a:ext uri="{FF2B5EF4-FFF2-40B4-BE49-F238E27FC236}">
                  <a16:creationId xmlns:a16="http://schemas.microsoft.com/office/drawing/2014/main" id="{1DC99658-113F-72D8-17EA-9C8BD1FA3B0B}"/>
                </a:ext>
              </a:extLst>
            </p:cNvPr>
            <p:cNvPicPr>
              <a:picLocks noChangeAspect="1"/>
            </p:cNvPicPr>
            <p:nvPr/>
          </p:nvPicPr>
          <p:blipFill>
            <a:blip r:embed="rId3"/>
            <a:srcRect l="7713" t="16816"/>
            <a:stretch/>
          </p:blipFill>
          <p:spPr>
            <a:xfrm>
              <a:off x="6908786" y="1071330"/>
              <a:ext cx="5115973" cy="1449951"/>
            </a:xfrm>
            <a:prstGeom prst="rect">
              <a:avLst/>
            </a:prstGeom>
            <a:ln w="19050">
              <a:solidFill>
                <a:srgbClr val="333C6B"/>
              </a:solidFill>
            </a:ln>
          </p:spPr>
        </p:pic>
        <p:sp>
          <p:nvSpPr>
            <p:cNvPr id="47" name="Espace réservé du contenu 2">
              <a:extLst>
                <a:ext uri="{FF2B5EF4-FFF2-40B4-BE49-F238E27FC236}">
                  <a16:creationId xmlns:a16="http://schemas.microsoft.com/office/drawing/2014/main" id="{C96D016D-C538-4B61-5968-005C7FC5EBC9}"/>
                </a:ext>
              </a:extLst>
            </p:cNvPr>
            <p:cNvSpPr txBox="1">
              <a:spLocks/>
            </p:cNvSpPr>
            <p:nvPr/>
          </p:nvSpPr>
          <p:spPr>
            <a:xfrm>
              <a:off x="6899810" y="2521281"/>
              <a:ext cx="5152921"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0" tIns="0" rIns="0" bIns="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Taux d’Augmenté par Service et par Genre</a:t>
              </a:r>
            </a:p>
          </p:txBody>
        </p:sp>
      </p:grpSp>
      <p:sp>
        <p:nvSpPr>
          <p:cNvPr id="48" name="Espace réservé du contenu 2">
            <a:extLst>
              <a:ext uri="{FF2B5EF4-FFF2-40B4-BE49-F238E27FC236}">
                <a16:creationId xmlns:a16="http://schemas.microsoft.com/office/drawing/2014/main" id="{B6E3ED48-1A1B-67B1-F627-1269701929B1}"/>
              </a:ext>
            </a:extLst>
          </p:cNvPr>
          <p:cNvSpPr txBox="1">
            <a:spLocks/>
          </p:cNvSpPr>
          <p:nvPr/>
        </p:nvSpPr>
        <p:spPr>
          <a:xfrm>
            <a:off x="1539673" y="3595461"/>
            <a:ext cx="2548871" cy="276999"/>
          </a:xfrm>
          <a:prstGeom prst="rect">
            <a:avLst/>
          </a:prstGeom>
          <a:solidFill>
            <a:srgbClr val="B3DFF1"/>
          </a:solidFill>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spcAft>
                <a:spcPts val="600"/>
              </a:spcAft>
              <a:buClr>
                <a:srgbClr val="333C6B"/>
              </a:buClr>
              <a:buNone/>
            </a:pPr>
            <a:r>
              <a:rPr lang="fr-FR" sz="1200" b="1" dirty="0" err="1"/>
              <a:t>Tx</a:t>
            </a:r>
            <a:r>
              <a:rPr lang="fr-FR" sz="1200" b="1" dirty="0"/>
              <a:t> Augment F &gt;</a:t>
            </a:r>
            <a:r>
              <a:rPr lang="fr-FR" sz="1200" b="1" dirty="0" err="1"/>
              <a:t>Tx</a:t>
            </a:r>
            <a:r>
              <a:rPr lang="fr-FR" sz="1200" b="1" dirty="0"/>
              <a:t> Augment H</a:t>
            </a:r>
            <a:endParaRPr lang="fr-FR" sz="1200" dirty="0"/>
          </a:p>
        </p:txBody>
      </p:sp>
      <p:sp>
        <p:nvSpPr>
          <p:cNvPr id="49" name="Espace réservé du contenu 2">
            <a:extLst>
              <a:ext uri="{FF2B5EF4-FFF2-40B4-BE49-F238E27FC236}">
                <a16:creationId xmlns:a16="http://schemas.microsoft.com/office/drawing/2014/main" id="{F7A0497D-3D11-0CBB-1DEA-9F5B8FBD61B5}"/>
              </a:ext>
            </a:extLst>
          </p:cNvPr>
          <p:cNvSpPr txBox="1">
            <a:spLocks/>
          </p:cNvSpPr>
          <p:nvPr/>
        </p:nvSpPr>
        <p:spPr>
          <a:xfrm>
            <a:off x="6382444" y="2887199"/>
            <a:ext cx="3340398" cy="446516"/>
          </a:xfrm>
          <a:prstGeom prst="rect">
            <a:avLst/>
          </a:prstGeom>
          <a:ln w="25400" cap="flat">
            <a:solidFill>
              <a:srgbClr val="333C6B"/>
            </a:solidFill>
          </a:ln>
        </p:spPr>
        <p:txBody>
          <a:bodyPr vert="horz" wrap="square" lIns="91440" tIns="45720" rIns="91440" bIns="45720" rtlCol="0" anchor="t">
            <a:normAutofit fontScale="92500" lnSpcReduction="200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spcAft>
                <a:spcPts val="600"/>
              </a:spcAft>
              <a:buClr>
                <a:srgbClr val="333C6B"/>
              </a:buClr>
              <a:buNone/>
            </a:pPr>
            <a:r>
              <a:rPr lang="fr-FR" sz="1200" b="1" dirty="0" err="1"/>
              <a:t>Tx</a:t>
            </a:r>
            <a:r>
              <a:rPr lang="fr-FR" sz="1200" b="1" dirty="0"/>
              <a:t> </a:t>
            </a:r>
            <a:r>
              <a:rPr lang="fr-FR" sz="1200" b="1" dirty="0" err="1"/>
              <a:t>Augm</a:t>
            </a:r>
            <a:r>
              <a:rPr lang="fr-FR" sz="1200" b="1" dirty="0"/>
              <a:t> F &gt;&gt; </a:t>
            </a:r>
            <a:r>
              <a:rPr lang="fr-FR" sz="1200" b="1" dirty="0" err="1"/>
              <a:t>Tx</a:t>
            </a:r>
            <a:r>
              <a:rPr lang="fr-FR" sz="1200" b="1" dirty="0"/>
              <a:t> Augment H sur 30-39</a:t>
            </a:r>
          </a:p>
          <a:p>
            <a:pPr marL="0" indent="0">
              <a:lnSpc>
                <a:spcPct val="100000"/>
              </a:lnSpc>
              <a:spcBef>
                <a:spcPts val="0"/>
              </a:spcBef>
              <a:spcAft>
                <a:spcPts val="600"/>
              </a:spcAft>
              <a:buClr>
                <a:srgbClr val="333C6B"/>
              </a:buClr>
              <a:buNone/>
            </a:pPr>
            <a:r>
              <a:rPr lang="fr-FR" sz="1200" b="1" dirty="0"/>
              <a:t>Autres tranches déséquilibrés</a:t>
            </a:r>
            <a:endParaRPr lang="fr-FR" sz="1200" dirty="0"/>
          </a:p>
        </p:txBody>
      </p:sp>
      <p:grpSp>
        <p:nvGrpSpPr>
          <p:cNvPr id="43" name="Groupe 42">
            <a:extLst>
              <a:ext uri="{FF2B5EF4-FFF2-40B4-BE49-F238E27FC236}">
                <a16:creationId xmlns:a16="http://schemas.microsoft.com/office/drawing/2014/main" id="{F2836243-2353-DA6E-068A-8B86094C8178}"/>
              </a:ext>
            </a:extLst>
          </p:cNvPr>
          <p:cNvGrpSpPr/>
          <p:nvPr/>
        </p:nvGrpSpPr>
        <p:grpSpPr>
          <a:xfrm>
            <a:off x="1559428" y="1451800"/>
            <a:ext cx="2489934" cy="1940746"/>
            <a:chOff x="142135" y="3495612"/>
            <a:chExt cx="2489934" cy="1940746"/>
          </a:xfrm>
        </p:grpSpPr>
        <p:grpSp>
          <p:nvGrpSpPr>
            <p:cNvPr id="39" name="Groupe 38">
              <a:extLst>
                <a:ext uri="{FF2B5EF4-FFF2-40B4-BE49-F238E27FC236}">
                  <a16:creationId xmlns:a16="http://schemas.microsoft.com/office/drawing/2014/main" id="{502FE75F-5B86-F29F-5DFD-CA0D9D51F071}"/>
                </a:ext>
              </a:extLst>
            </p:cNvPr>
            <p:cNvGrpSpPr/>
            <p:nvPr/>
          </p:nvGrpSpPr>
          <p:grpSpPr>
            <a:xfrm>
              <a:off x="142135" y="3495612"/>
              <a:ext cx="2489934" cy="1940746"/>
              <a:chOff x="3430117" y="3980590"/>
              <a:chExt cx="2489934" cy="1940746"/>
            </a:xfrm>
          </p:grpSpPr>
          <p:pic>
            <p:nvPicPr>
              <p:cNvPr id="36" name="Image 35">
                <a:extLst>
                  <a:ext uri="{FF2B5EF4-FFF2-40B4-BE49-F238E27FC236}">
                    <a16:creationId xmlns:a16="http://schemas.microsoft.com/office/drawing/2014/main" id="{4BE56FC1-172E-D77C-83E3-B5947CC44E28}"/>
                  </a:ext>
                </a:extLst>
              </p:cNvPr>
              <p:cNvPicPr>
                <a:picLocks noChangeAspect="1"/>
              </p:cNvPicPr>
              <p:nvPr/>
            </p:nvPicPr>
            <p:blipFill>
              <a:blip r:embed="rId4"/>
              <a:srcRect l="11864" t="19133" r="10567"/>
              <a:stretch/>
            </p:blipFill>
            <p:spPr>
              <a:xfrm>
                <a:off x="3430117" y="3980590"/>
                <a:ext cx="2489934" cy="1663747"/>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38" name="Espace réservé du contenu 2">
                <a:extLst>
                  <a:ext uri="{FF2B5EF4-FFF2-40B4-BE49-F238E27FC236}">
                    <a16:creationId xmlns:a16="http://schemas.microsoft.com/office/drawing/2014/main" id="{815CF5FE-8885-57CC-68EC-D1BAF95F2DEA}"/>
                  </a:ext>
                </a:extLst>
              </p:cNvPr>
              <p:cNvSpPr txBox="1">
                <a:spLocks/>
              </p:cNvSpPr>
              <p:nvPr/>
            </p:nvSpPr>
            <p:spPr>
              <a:xfrm>
                <a:off x="3430117" y="5644337"/>
                <a:ext cx="2489934"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0" tIns="0" rIns="0" bIns="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err="1"/>
                  <a:t>Tx</a:t>
                </a:r>
                <a:r>
                  <a:rPr lang="fr-FR" dirty="0"/>
                  <a:t> global d’Augmenté par Genre</a:t>
                </a:r>
              </a:p>
            </p:txBody>
          </p:sp>
        </p:grpSp>
        <p:grpSp>
          <p:nvGrpSpPr>
            <p:cNvPr id="50" name="Groupe 49">
              <a:extLst>
                <a:ext uri="{FF2B5EF4-FFF2-40B4-BE49-F238E27FC236}">
                  <a16:creationId xmlns:a16="http://schemas.microsoft.com/office/drawing/2014/main" id="{FC3FFC0F-E5DD-48D0-08AE-8FBE23ED1D82}"/>
                </a:ext>
              </a:extLst>
            </p:cNvPr>
            <p:cNvGrpSpPr>
              <a:grpSpLocks noChangeAspect="1"/>
            </p:cNvGrpSpPr>
            <p:nvPr/>
          </p:nvGrpSpPr>
          <p:grpSpPr>
            <a:xfrm>
              <a:off x="496947" y="4609533"/>
              <a:ext cx="342000" cy="432000"/>
              <a:chOff x="5732462" y="2971800"/>
              <a:chExt cx="723900" cy="914400"/>
            </a:xfrm>
          </p:grpSpPr>
          <p:pic>
            <p:nvPicPr>
              <p:cNvPr id="51" name="Graphique 50" descr="Femme portant un ruban">
                <a:extLst>
                  <a:ext uri="{FF2B5EF4-FFF2-40B4-BE49-F238E27FC236}">
                    <a16:creationId xmlns:a16="http://schemas.microsoft.com/office/drawing/2014/main" id="{47BA97C4-34E1-081F-1F93-FE3BF2DC8E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2462" y="2971800"/>
                <a:ext cx="723900" cy="914400"/>
              </a:xfrm>
              <a:prstGeom prst="rect">
                <a:avLst/>
              </a:prstGeom>
            </p:spPr>
          </p:pic>
          <p:pic>
            <p:nvPicPr>
              <p:cNvPr id="52" name="Graphique 51" descr="Une femme souriante">
                <a:extLst>
                  <a:ext uri="{FF2B5EF4-FFF2-40B4-BE49-F238E27FC236}">
                    <a16:creationId xmlns:a16="http://schemas.microsoft.com/office/drawing/2014/main" id="{7C837599-D735-4EAF-86AA-1C3D750867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2012" y="3412312"/>
                <a:ext cx="304800" cy="333375"/>
              </a:xfrm>
              <a:prstGeom prst="rect">
                <a:avLst/>
              </a:prstGeom>
            </p:spPr>
          </p:pic>
        </p:grpSp>
      </p:grpSp>
      <p:sp>
        <p:nvSpPr>
          <p:cNvPr id="53" name="Espace réservé du contenu 2">
            <a:extLst>
              <a:ext uri="{FF2B5EF4-FFF2-40B4-BE49-F238E27FC236}">
                <a16:creationId xmlns:a16="http://schemas.microsoft.com/office/drawing/2014/main" id="{D11F1A0C-18D2-C71F-4051-C12147A8087E}"/>
              </a:ext>
            </a:extLst>
          </p:cNvPr>
          <p:cNvSpPr txBox="1">
            <a:spLocks/>
          </p:cNvSpPr>
          <p:nvPr/>
        </p:nvSpPr>
        <p:spPr>
          <a:xfrm>
            <a:off x="5617957" y="5345917"/>
            <a:ext cx="5165536" cy="785435"/>
          </a:xfrm>
          <a:prstGeom prst="rect">
            <a:avLst/>
          </a:prstGeom>
          <a:ln w="25400" cap="flat">
            <a:solidFill>
              <a:srgbClr val="333C6B"/>
            </a:solidFill>
          </a:ln>
        </p:spPr>
        <p:txBody>
          <a:bodyPr vert="horz" wrap="square" lIns="91440" tIns="45720" rIns="91440" bIns="45720" rtlCol="0" anchor="t">
            <a:normAutofit lnSpcReduction="100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spcAft>
                <a:spcPts val="600"/>
              </a:spcAft>
              <a:buClr>
                <a:srgbClr val="333C6B"/>
              </a:buClr>
              <a:buNone/>
            </a:pPr>
            <a:r>
              <a:rPr lang="fr-FR" sz="1200" b="1" dirty="0"/>
              <a:t>Nuances selon service :</a:t>
            </a:r>
          </a:p>
          <a:p>
            <a:pPr marL="0" indent="0">
              <a:lnSpc>
                <a:spcPct val="100000"/>
              </a:lnSpc>
              <a:spcBef>
                <a:spcPts val="0"/>
              </a:spcBef>
              <a:spcAft>
                <a:spcPts val="600"/>
              </a:spcAft>
              <a:buClr>
                <a:srgbClr val="333C6B"/>
              </a:buClr>
              <a:buNone/>
            </a:pPr>
            <a:r>
              <a:rPr lang="fr-FR" sz="1200" b="1" dirty="0" err="1"/>
              <a:t>Tx</a:t>
            </a:r>
            <a:r>
              <a:rPr lang="fr-FR" sz="1200" b="1" dirty="0"/>
              <a:t> Augment F &gt;&gt; </a:t>
            </a:r>
            <a:r>
              <a:rPr lang="fr-FR" sz="1200" b="1" dirty="0" err="1"/>
              <a:t>Tx</a:t>
            </a:r>
            <a:r>
              <a:rPr lang="fr-FR" sz="1200" b="1" dirty="0"/>
              <a:t> Augment H : Commercial</a:t>
            </a:r>
          </a:p>
          <a:p>
            <a:pPr marL="0" indent="0">
              <a:lnSpc>
                <a:spcPct val="100000"/>
              </a:lnSpc>
              <a:spcBef>
                <a:spcPts val="0"/>
              </a:spcBef>
              <a:spcAft>
                <a:spcPts val="600"/>
              </a:spcAft>
              <a:buClr>
                <a:srgbClr val="333C6B"/>
              </a:buClr>
              <a:buNone/>
            </a:pPr>
            <a:r>
              <a:rPr lang="fr-FR" sz="1200" dirty="0"/>
              <a:t>(informatique petit effectif)</a:t>
            </a:r>
          </a:p>
        </p:txBody>
      </p:sp>
      <p:sp>
        <p:nvSpPr>
          <p:cNvPr id="54" name="Espace réservé du contenu 2">
            <a:extLst>
              <a:ext uri="{FF2B5EF4-FFF2-40B4-BE49-F238E27FC236}">
                <a16:creationId xmlns:a16="http://schemas.microsoft.com/office/drawing/2014/main" id="{BCE32B6F-8622-FF19-8DC4-EC5410519CF6}"/>
              </a:ext>
            </a:extLst>
          </p:cNvPr>
          <p:cNvSpPr txBox="1">
            <a:spLocks/>
          </p:cNvSpPr>
          <p:nvPr/>
        </p:nvSpPr>
        <p:spPr>
          <a:xfrm>
            <a:off x="1548620" y="3981943"/>
            <a:ext cx="2503176" cy="276999"/>
          </a:xfrm>
          <a:prstGeom prst="rect">
            <a:avLst/>
          </a:prstGeom>
          <a:solidFill>
            <a:srgbClr val="B3DFF1"/>
          </a:solidFill>
          <a:ln w="25400" cap="flat">
            <a:solidFill>
              <a:srgbClr val="333C6B"/>
            </a:solidFill>
          </a:ln>
        </p:spPr>
        <p:txBody>
          <a:bodyPr vert="horz" wrap="square" lIns="91440" tIns="45720" rIns="91440" bIns="45720" rtlCol="0" anchor="t">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RATTRAPAGE DES SALAIRES</a:t>
            </a:r>
          </a:p>
        </p:txBody>
      </p:sp>
      <p:grpSp>
        <p:nvGrpSpPr>
          <p:cNvPr id="55" name="Groupe 54">
            <a:extLst>
              <a:ext uri="{FF2B5EF4-FFF2-40B4-BE49-F238E27FC236}">
                <a16:creationId xmlns:a16="http://schemas.microsoft.com/office/drawing/2014/main" id="{FDF1E4B1-DAE8-79E5-2AB5-DEB4C551264D}"/>
              </a:ext>
            </a:extLst>
          </p:cNvPr>
          <p:cNvGrpSpPr/>
          <p:nvPr/>
        </p:nvGrpSpPr>
        <p:grpSpPr>
          <a:xfrm>
            <a:off x="6392320" y="1018675"/>
            <a:ext cx="3340398" cy="1815052"/>
            <a:chOff x="2806305" y="3475112"/>
            <a:chExt cx="3340398" cy="1815052"/>
          </a:xfrm>
        </p:grpSpPr>
        <p:sp>
          <p:nvSpPr>
            <p:cNvPr id="44" name="Espace réservé du contenu 2">
              <a:extLst>
                <a:ext uri="{FF2B5EF4-FFF2-40B4-BE49-F238E27FC236}">
                  <a16:creationId xmlns:a16="http://schemas.microsoft.com/office/drawing/2014/main" id="{BB30D110-AAE6-700C-562B-8BDEA2E91CDF}"/>
                </a:ext>
              </a:extLst>
            </p:cNvPr>
            <p:cNvSpPr txBox="1">
              <a:spLocks/>
            </p:cNvSpPr>
            <p:nvPr/>
          </p:nvSpPr>
          <p:spPr>
            <a:xfrm>
              <a:off x="2806305" y="5028554"/>
              <a:ext cx="3340398"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0" tIns="0" rIns="0" bIns="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Taux global d’Augmenté par Age et par Genre</a:t>
              </a:r>
            </a:p>
          </p:txBody>
        </p:sp>
        <p:grpSp>
          <p:nvGrpSpPr>
            <p:cNvPr id="45" name="Groupe 44">
              <a:extLst>
                <a:ext uri="{FF2B5EF4-FFF2-40B4-BE49-F238E27FC236}">
                  <a16:creationId xmlns:a16="http://schemas.microsoft.com/office/drawing/2014/main" id="{942BC2FF-CBD3-BFA2-4C08-94CE4BD2C74F}"/>
                </a:ext>
              </a:extLst>
            </p:cNvPr>
            <p:cNvGrpSpPr/>
            <p:nvPr/>
          </p:nvGrpSpPr>
          <p:grpSpPr>
            <a:xfrm>
              <a:off x="2806305" y="3475112"/>
              <a:ext cx="3340398" cy="1550897"/>
              <a:chOff x="2806305" y="3475112"/>
              <a:chExt cx="3340398" cy="1550897"/>
            </a:xfrm>
          </p:grpSpPr>
          <p:pic>
            <p:nvPicPr>
              <p:cNvPr id="41" name="Image 40">
                <a:extLst>
                  <a:ext uri="{FF2B5EF4-FFF2-40B4-BE49-F238E27FC236}">
                    <a16:creationId xmlns:a16="http://schemas.microsoft.com/office/drawing/2014/main" id="{20622620-4D5C-0183-B600-DF30C0C3041E}"/>
                  </a:ext>
                </a:extLst>
              </p:cNvPr>
              <p:cNvPicPr>
                <a:picLocks noChangeAspect="1"/>
              </p:cNvPicPr>
              <p:nvPr/>
            </p:nvPicPr>
            <p:blipFill>
              <a:blip r:embed="rId9"/>
              <a:srcRect l="12106" t="14536"/>
              <a:stretch/>
            </p:blipFill>
            <p:spPr>
              <a:xfrm>
                <a:off x="2806305" y="3495612"/>
                <a:ext cx="3340398" cy="1530397"/>
              </a:xfrm>
              <a:prstGeom prst="rect">
                <a:avLst/>
              </a:prstGeom>
              <a:ln w="19050">
                <a:solidFill>
                  <a:srgbClr val="333C6B"/>
                </a:solidFill>
              </a:ln>
            </p:spPr>
          </p:pic>
          <p:grpSp>
            <p:nvGrpSpPr>
              <p:cNvPr id="33" name="Groupe 32">
                <a:extLst>
                  <a:ext uri="{FF2B5EF4-FFF2-40B4-BE49-F238E27FC236}">
                    <a16:creationId xmlns:a16="http://schemas.microsoft.com/office/drawing/2014/main" id="{5E4F4498-8C38-BADC-59C3-9EC7F839ABB1}"/>
                  </a:ext>
                </a:extLst>
              </p:cNvPr>
              <p:cNvGrpSpPr>
                <a:grpSpLocks noChangeAspect="1"/>
              </p:cNvGrpSpPr>
              <p:nvPr/>
            </p:nvGrpSpPr>
            <p:grpSpPr>
              <a:xfrm>
                <a:off x="3113500" y="4563396"/>
                <a:ext cx="347472" cy="438912"/>
                <a:chOff x="5732462" y="2971800"/>
                <a:chExt cx="723900" cy="914400"/>
              </a:xfrm>
            </p:grpSpPr>
            <p:pic>
              <p:nvPicPr>
                <p:cNvPr id="34" name="Graphique 33" descr="Femme portant un ruban">
                  <a:extLst>
                    <a:ext uri="{FF2B5EF4-FFF2-40B4-BE49-F238E27FC236}">
                      <a16:creationId xmlns:a16="http://schemas.microsoft.com/office/drawing/2014/main" id="{CF78906E-9FB9-A4C6-8690-8C64A34E89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2462" y="2971800"/>
                  <a:ext cx="723900" cy="914400"/>
                </a:xfrm>
                <a:prstGeom prst="rect">
                  <a:avLst/>
                </a:prstGeom>
              </p:spPr>
            </p:pic>
            <p:pic>
              <p:nvPicPr>
                <p:cNvPr id="35" name="Graphique 34" descr="Un visage méchant">
                  <a:extLst>
                    <a:ext uri="{FF2B5EF4-FFF2-40B4-BE49-F238E27FC236}">
                      <a16:creationId xmlns:a16="http://schemas.microsoft.com/office/drawing/2014/main" id="{25455E27-58A8-3CE8-6619-C20D18C3F94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92012" y="3426600"/>
                  <a:ext cx="304800" cy="304800"/>
                </a:xfrm>
                <a:prstGeom prst="rect">
                  <a:avLst/>
                </a:prstGeom>
              </p:spPr>
            </p:pic>
          </p:grpSp>
          <p:grpSp>
            <p:nvGrpSpPr>
              <p:cNvPr id="37" name="Groupe 36">
                <a:extLst>
                  <a:ext uri="{FF2B5EF4-FFF2-40B4-BE49-F238E27FC236}">
                    <a16:creationId xmlns:a16="http://schemas.microsoft.com/office/drawing/2014/main" id="{63E470BF-C885-37CB-764A-A43B9C3CF069}"/>
                  </a:ext>
                </a:extLst>
              </p:cNvPr>
              <p:cNvGrpSpPr>
                <a:grpSpLocks noChangeAspect="1"/>
              </p:cNvGrpSpPr>
              <p:nvPr/>
            </p:nvGrpSpPr>
            <p:grpSpPr>
              <a:xfrm>
                <a:off x="4257427" y="3475112"/>
                <a:ext cx="342000" cy="432000"/>
                <a:chOff x="5732462" y="2971800"/>
                <a:chExt cx="723900" cy="914400"/>
              </a:xfrm>
            </p:grpSpPr>
            <p:pic>
              <p:nvPicPr>
                <p:cNvPr id="40" name="Graphique 39" descr="Femme portant un ruban">
                  <a:extLst>
                    <a:ext uri="{FF2B5EF4-FFF2-40B4-BE49-F238E27FC236}">
                      <a16:creationId xmlns:a16="http://schemas.microsoft.com/office/drawing/2014/main" id="{4969F480-D842-F701-F194-430EA28BBC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2462" y="2971800"/>
                  <a:ext cx="723900" cy="914400"/>
                </a:xfrm>
                <a:prstGeom prst="rect">
                  <a:avLst/>
                </a:prstGeom>
              </p:spPr>
            </p:pic>
            <p:pic>
              <p:nvPicPr>
                <p:cNvPr id="42" name="Graphique 41" descr="Une femme souriante">
                  <a:extLst>
                    <a:ext uri="{FF2B5EF4-FFF2-40B4-BE49-F238E27FC236}">
                      <a16:creationId xmlns:a16="http://schemas.microsoft.com/office/drawing/2014/main" id="{AA4002F4-5673-A834-0DBF-25F6922458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2012" y="3412312"/>
                  <a:ext cx="304800" cy="333375"/>
                </a:xfrm>
                <a:prstGeom prst="rect">
                  <a:avLst/>
                </a:prstGeom>
              </p:spPr>
            </p:pic>
          </p:grpSp>
        </p:grpSp>
      </p:grpSp>
    </p:spTree>
    <p:extLst>
      <p:ext uri="{BB962C8B-B14F-4D97-AF65-F5344CB8AC3E}">
        <p14:creationId xmlns:p14="http://schemas.microsoft.com/office/powerpoint/2010/main" val="103042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3" grpId="0" animBg="1"/>
      <p:bldP spid="5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C714A-6261-34E1-51DB-A479E171BB7C}"/>
            </a:ext>
          </a:extLst>
        </p:cNvPr>
        <p:cNvGrpSpPr/>
        <p:nvPr/>
      </p:nvGrpSpPr>
      <p:grpSpPr>
        <a:xfrm>
          <a:off x="0" y="0"/>
          <a:ext cx="0" cy="0"/>
          <a:chOff x="0" y="0"/>
          <a:chExt cx="0" cy="0"/>
        </a:xfrm>
      </p:grpSpPr>
      <p:sp>
        <p:nvSpPr>
          <p:cNvPr id="20" name="Espace réservé du contenu 2">
            <a:extLst>
              <a:ext uri="{FF2B5EF4-FFF2-40B4-BE49-F238E27FC236}">
                <a16:creationId xmlns:a16="http://schemas.microsoft.com/office/drawing/2014/main" id="{551758F8-2581-AD64-4343-F3FFC9147AFE}"/>
              </a:ext>
            </a:extLst>
          </p:cNvPr>
          <p:cNvSpPr txBox="1">
            <a:spLocks/>
          </p:cNvSpPr>
          <p:nvPr/>
        </p:nvSpPr>
        <p:spPr>
          <a:xfrm>
            <a:off x="5998161" y="3095862"/>
            <a:ext cx="3934286" cy="276999"/>
          </a:xfrm>
          <a:prstGeom prst="rect">
            <a:avLst/>
          </a:prstGeom>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spcAft>
                <a:spcPts val="600"/>
              </a:spcAft>
              <a:buClr>
                <a:srgbClr val="333C6B"/>
              </a:buClr>
              <a:buNone/>
            </a:pPr>
            <a:r>
              <a:rPr lang="fr-FR" sz="1200" b="1" dirty="0"/>
              <a:t>Pas de différence importante (hors petits effectifs)</a:t>
            </a:r>
            <a:endParaRPr lang="fr-FR" sz="1200" dirty="0"/>
          </a:p>
        </p:txBody>
      </p:sp>
      <p:sp>
        <p:nvSpPr>
          <p:cNvPr id="25" name="Espace réservé du contenu 2">
            <a:extLst>
              <a:ext uri="{FF2B5EF4-FFF2-40B4-BE49-F238E27FC236}">
                <a16:creationId xmlns:a16="http://schemas.microsoft.com/office/drawing/2014/main" id="{7F271E8D-A752-6480-A316-74E0C69C7444}"/>
              </a:ext>
            </a:extLst>
          </p:cNvPr>
          <p:cNvSpPr txBox="1">
            <a:spLocks/>
          </p:cNvSpPr>
          <p:nvPr/>
        </p:nvSpPr>
        <p:spPr>
          <a:xfrm>
            <a:off x="1137645" y="3789040"/>
            <a:ext cx="2548871" cy="276999"/>
          </a:xfrm>
          <a:prstGeom prst="rect">
            <a:avLst/>
          </a:prstGeom>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spcAft>
                <a:spcPts val="600"/>
              </a:spcAft>
              <a:buClr>
                <a:srgbClr val="333C6B"/>
              </a:buClr>
              <a:buNone/>
            </a:pPr>
            <a:r>
              <a:rPr lang="fr-FR" sz="1200" b="1" dirty="0"/>
              <a:t>Equilibre</a:t>
            </a:r>
            <a:endParaRPr lang="fr-FR" sz="1200" dirty="0"/>
          </a:p>
        </p:txBody>
      </p:sp>
      <p:sp>
        <p:nvSpPr>
          <p:cNvPr id="26" name="Espace réservé du contenu 2">
            <a:extLst>
              <a:ext uri="{FF2B5EF4-FFF2-40B4-BE49-F238E27FC236}">
                <a16:creationId xmlns:a16="http://schemas.microsoft.com/office/drawing/2014/main" id="{A94670A8-EAA1-0652-1BB9-6B643B2A482E}"/>
              </a:ext>
            </a:extLst>
          </p:cNvPr>
          <p:cNvSpPr txBox="1">
            <a:spLocks/>
          </p:cNvSpPr>
          <p:nvPr/>
        </p:nvSpPr>
        <p:spPr>
          <a:xfrm>
            <a:off x="5371886" y="5520124"/>
            <a:ext cx="5165536" cy="498540"/>
          </a:xfrm>
          <a:prstGeom prst="rect">
            <a:avLst/>
          </a:prstGeom>
          <a:ln w="25400" cap="flat">
            <a:solidFill>
              <a:srgbClr val="333C6B"/>
            </a:solidFill>
          </a:ln>
        </p:spPr>
        <p:txBody>
          <a:bodyPr vert="horz" wrap="square" lIns="91440" tIns="45720" rIns="91440" bIns="45720" rtlCol="0" anchor="t">
            <a:normAutofit fontScale="92500" lnSpcReduction="100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spcAft>
                <a:spcPts val="600"/>
              </a:spcAft>
              <a:buClr>
                <a:srgbClr val="333C6B"/>
              </a:buClr>
              <a:buNone/>
            </a:pPr>
            <a:r>
              <a:rPr lang="fr-FR" sz="1200" b="1" dirty="0"/>
              <a:t>Déséquilibre pour le service RH </a:t>
            </a:r>
          </a:p>
          <a:p>
            <a:pPr marL="0" indent="0">
              <a:lnSpc>
                <a:spcPct val="100000"/>
              </a:lnSpc>
              <a:spcBef>
                <a:spcPts val="0"/>
              </a:spcBef>
              <a:spcAft>
                <a:spcPts val="600"/>
              </a:spcAft>
              <a:buClr>
                <a:srgbClr val="333C6B"/>
              </a:buClr>
              <a:buNone/>
            </a:pPr>
            <a:r>
              <a:rPr lang="fr-FR" sz="1200" dirty="0"/>
              <a:t>(informatique petit effectif)</a:t>
            </a:r>
          </a:p>
        </p:txBody>
      </p:sp>
      <p:grpSp>
        <p:nvGrpSpPr>
          <p:cNvPr id="62" name="Groupe 61">
            <a:extLst>
              <a:ext uri="{FF2B5EF4-FFF2-40B4-BE49-F238E27FC236}">
                <a16:creationId xmlns:a16="http://schemas.microsoft.com/office/drawing/2014/main" id="{FF948F48-8521-8ACD-2848-70E8F49AA56C}"/>
              </a:ext>
            </a:extLst>
          </p:cNvPr>
          <p:cNvGrpSpPr/>
          <p:nvPr/>
        </p:nvGrpSpPr>
        <p:grpSpPr>
          <a:xfrm>
            <a:off x="5371886" y="3696269"/>
            <a:ext cx="5186836" cy="1706471"/>
            <a:chOff x="6890566" y="1029604"/>
            <a:chExt cx="5186836" cy="1706471"/>
          </a:xfrm>
        </p:grpSpPr>
        <p:pic>
          <p:nvPicPr>
            <p:cNvPr id="22" name="Image 21">
              <a:extLst>
                <a:ext uri="{FF2B5EF4-FFF2-40B4-BE49-F238E27FC236}">
                  <a16:creationId xmlns:a16="http://schemas.microsoft.com/office/drawing/2014/main" id="{6776C9FB-CABC-E07C-ACCB-78AD0324FDD2}"/>
                </a:ext>
              </a:extLst>
            </p:cNvPr>
            <p:cNvPicPr>
              <a:picLocks noChangeAspect="1"/>
            </p:cNvPicPr>
            <p:nvPr/>
          </p:nvPicPr>
          <p:blipFill>
            <a:blip r:embed="rId3"/>
            <a:srcRect l="7861" t="15637"/>
            <a:stretch/>
          </p:blipFill>
          <p:spPr>
            <a:xfrm>
              <a:off x="6890566" y="1029604"/>
              <a:ext cx="5186836" cy="1414264"/>
            </a:xfrm>
            <a:prstGeom prst="rect">
              <a:avLst/>
            </a:prstGeom>
            <a:ln w="19050">
              <a:solidFill>
                <a:srgbClr val="333C6B"/>
              </a:solidFill>
            </a:ln>
          </p:spPr>
        </p:pic>
        <p:sp>
          <p:nvSpPr>
            <p:cNvPr id="24" name="Espace réservé du contenu 2">
              <a:extLst>
                <a:ext uri="{FF2B5EF4-FFF2-40B4-BE49-F238E27FC236}">
                  <a16:creationId xmlns:a16="http://schemas.microsoft.com/office/drawing/2014/main" id="{B3360011-DD97-3B6A-FA7D-3448F48A56E0}"/>
                </a:ext>
              </a:extLst>
            </p:cNvPr>
            <p:cNvSpPr txBox="1">
              <a:spLocks/>
            </p:cNvSpPr>
            <p:nvPr/>
          </p:nvSpPr>
          <p:spPr>
            <a:xfrm>
              <a:off x="6891464" y="2459076"/>
              <a:ext cx="5185938"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0" tIns="0" rIns="0" bIns="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Taux de promus par Service et par Genre</a:t>
              </a:r>
            </a:p>
          </p:txBody>
        </p:sp>
        <p:grpSp>
          <p:nvGrpSpPr>
            <p:cNvPr id="27" name="Groupe 26">
              <a:extLst>
                <a:ext uri="{FF2B5EF4-FFF2-40B4-BE49-F238E27FC236}">
                  <a16:creationId xmlns:a16="http://schemas.microsoft.com/office/drawing/2014/main" id="{CC42D693-091A-A48E-0983-C1BB71666380}"/>
                </a:ext>
              </a:extLst>
            </p:cNvPr>
            <p:cNvGrpSpPr>
              <a:grpSpLocks noChangeAspect="1"/>
            </p:cNvGrpSpPr>
            <p:nvPr/>
          </p:nvGrpSpPr>
          <p:grpSpPr>
            <a:xfrm>
              <a:off x="11598264" y="2030223"/>
              <a:ext cx="347472" cy="438912"/>
              <a:chOff x="5732462" y="2971800"/>
              <a:chExt cx="723900" cy="914400"/>
            </a:xfrm>
          </p:grpSpPr>
          <p:pic>
            <p:nvPicPr>
              <p:cNvPr id="28" name="Graphique 27" descr="Femme portant un ruban">
                <a:extLst>
                  <a:ext uri="{FF2B5EF4-FFF2-40B4-BE49-F238E27FC236}">
                    <a16:creationId xmlns:a16="http://schemas.microsoft.com/office/drawing/2014/main" id="{84EE5B40-B420-9D97-94FD-E1ABE5BED9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2462" y="2971800"/>
                <a:ext cx="723900" cy="914400"/>
              </a:xfrm>
              <a:prstGeom prst="rect">
                <a:avLst/>
              </a:prstGeom>
            </p:spPr>
          </p:pic>
          <p:pic>
            <p:nvPicPr>
              <p:cNvPr id="29" name="Graphique 28" descr="Un visage méchant">
                <a:extLst>
                  <a:ext uri="{FF2B5EF4-FFF2-40B4-BE49-F238E27FC236}">
                    <a16:creationId xmlns:a16="http://schemas.microsoft.com/office/drawing/2014/main" id="{354244F8-A698-BBA6-CFEC-18ACC92BA1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2012" y="3426600"/>
                <a:ext cx="304800" cy="304800"/>
              </a:xfrm>
              <a:prstGeom prst="rect">
                <a:avLst/>
              </a:prstGeom>
            </p:spPr>
          </p:pic>
        </p:grpSp>
      </p:grpSp>
      <p:grpSp>
        <p:nvGrpSpPr>
          <p:cNvPr id="61" name="Groupe 60">
            <a:extLst>
              <a:ext uri="{FF2B5EF4-FFF2-40B4-BE49-F238E27FC236}">
                <a16:creationId xmlns:a16="http://schemas.microsoft.com/office/drawing/2014/main" id="{11CEA595-8C3B-713C-A86D-2DC7FAF14FFD}"/>
              </a:ext>
            </a:extLst>
          </p:cNvPr>
          <p:cNvGrpSpPr/>
          <p:nvPr/>
        </p:nvGrpSpPr>
        <p:grpSpPr>
          <a:xfrm>
            <a:off x="5998161" y="1170975"/>
            <a:ext cx="3935342" cy="1772225"/>
            <a:chOff x="2782044" y="989123"/>
            <a:chExt cx="3935342" cy="1772225"/>
          </a:xfrm>
        </p:grpSpPr>
        <p:grpSp>
          <p:nvGrpSpPr>
            <p:cNvPr id="19" name="Groupe 18">
              <a:extLst>
                <a:ext uri="{FF2B5EF4-FFF2-40B4-BE49-F238E27FC236}">
                  <a16:creationId xmlns:a16="http://schemas.microsoft.com/office/drawing/2014/main" id="{B0297C62-1C8E-21AD-D0A9-A89BC742AE73}"/>
                </a:ext>
              </a:extLst>
            </p:cNvPr>
            <p:cNvGrpSpPr/>
            <p:nvPr/>
          </p:nvGrpSpPr>
          <p:grpSpPr>
            <a:xfrm>
              <a:off x="2782044" y="989123"/>
              <a:ext cx="3935342" cy="1772225"/>
              <a:chOff x="4364108" y="2852936"/>
              <a:chExt cx="3935342" cy="1772225"/>
            </a:xfrm>
          </p:grpSpPr>
          <p:pic>
            <p:nvPicPr>
              <p:cNvPr id="14" name="Image 13">
                <a:extLst>
                  <a:ext uri="{FF2B5EF4-FFF2-40B4-BE49-F238E27FC236}">
                    <a16:creationId xmlns:a16="http://schemas.microsoft.com/office/drawing/2014/main" id="{03ABC745-E436-17ED-D787-B3FA49A489FA}"/>
                  </a:ext>
                </a:extLst>
              </p:cNvPr>
              <p:cNvPicPr>
                <a:picLocks noChangeAspect="1"/>
              </p:cNvPicPr>
              <p:nvPr/>
            </p:nvPicPr>
            <p:blipFill>
              <a:blip r:embed="rId8"/>
              <a:srcRect l="10789" t="18663"/>
              <a:stretch/>
            </p:blipFill>
            <p:spPr>
              <a:xfrm>
                <a:off x="4365164" y="2852936"/>
                <a:ext cx="3934286" cy="1495226"/>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18" name="Espace réservé du contenu 2">
                <a:extLst>
                  <a:ext uri="{FF2B5EF4-FFF2-40B4-BE49-F238E27FC236}">
                    <a16:creationId xmlns:a16="http://schemas.microsoft.com/office/drawing/2014/main" id="{BA6E410A-F82A-6E7F-88D6-E3A70867A25F}"/>
                  </a:ext>
                </a:extLst>
              </p:cNvPr>
              <p:cNvSpPr txBox="1">
                <a:spLocks/>
              </p:cNvSpPr>
              <p:nvPr/>
            </p:nvSpPr>
            <p:spPr>
              <a:xfrm>
                <a:off x="4364108" y="4348162"/>
                <a:ext cx="3934286"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0" tIns="0" rIns="0" bIns="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Taux de promus par Age et par Genre</a:t>
                </a:r>
              </a:p>
            </p:txBody>
          </p:sp>
        </p:grpSp>
        <p:grpSp>
          <p:nvGrpSpPr>
            <p:cNvPr id="4" name="Groupe 3">
              <a:extLst>
                <a:ext uri="{FF2B5EF4-FFF2-40B4-BE49-F238E27FC236}">
                  <a16:creationId xmlns:a16="http://schemas.microsoft.com/office/drawing/2014/main" id="{5108AD04-387D-5D72-09D9-F05231F592D6}"/>
                </a:ext>
              </a:extLst>
            </p:cNvPr>
            <p:cNvGrpSpPr>
              <a:grpSpLocks noChangeAspect="1"/>
            </p:cNvGrpSpPr>
            <p:nvPr/>
          </p:nvGrpSpPr>
          <p:grpSpPr>
            <a:xfrm>
              <a:off x="3142084" y="2019191"/>
              <a:ext cx="347472" cy="438912"/>
              <a:chOff x="5732462" y="2971800"/>
              <a:chExt cx="723900" cy="914400"/>
            </a:xfrm>
          </p:grpSpPr>
          <p:pic>
            <p:nvPicPr>
              <p:cNvPr id="6" name="Graphique 5" descr="Femme portant un ruban">
                <a:extLst>
                  <a:ext uri="{FF2B5EF4-FFF2-40B4-BE49-F238E27FC236}">
                    <a16:creationId xmlns:a16="http://schemas.microsoft.com/office/drawing/2014/main" id="{E25C458C-FB49-A316-CDD4-1F3F6CF57A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2462" y="2971800"/>
                <a:ext cx="723900" cy="914400"/>
              </a:xfrm>
              <a:prstGeom prst="rect">
                <a:avLst/>
              </a:prstGeom>
            </p:spPr>
          </p:pic>
          <p:pic>
            <p:nvPicPr>
              <p:cNvPr id="7" name="Graphique 6" descr="Un visage méchant">
                <a:extLst>
                  <a:ext uri="{FF2B5EF4-FFF2-40B4-BE49-F238E27FC236}">
                    <a16:creationId xmlns:a16="http://schemas.microsoft.com/office/drawing/2014/main" id="{67F65A97-F033-D45F-AF84-7DBE47BB87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2012" y="3426600"/>
                <a:ext cx="304800" cy="304800"/>
              </a:xfrm>
              <a:prstGeom prst="rect">
                <a:avLst/>
              </a:prstGeom>
            </p:spPr>
          </p:pic>
        </p:grpSp>
      </p:grpSp>
      <p:grpSp>
        <p:nvGrpSpPr>
          <p:cNvPr id="60" name="Groupe 59">
            <a:extLst>
              <a:ext uri="{FF2B5EF4-FFF2-40B4-BE49-F238E27FC236}">
                <a16:creationId xmlns:a16="http://schemas.microsoft.com/office/drawing/2014/main" id="{357CDFC5-3E29-A0BC-40B4-1DDFC6A0137A}"/>
              </a:ext>
            </a:extLst>
          </p:cNvPr>
          <p:cNvGrpSpPr/>
          <p:nvPr/>
        </p:nvGrpSpPr>
        <p:grpSpPr>
          <a:xfrm>
            <a:off x="1137645" y="1532278"/>
            <a:ext cx="2489934" cy="1945253"/>
            <a:chOff x="117874" y="968757"/>
            <a:chExt cx="2489934" cy="1945253"/>
          </a:xfrm>
        </p:grpSpPr>
        <p:grpSp>
          <p:nvGrpSpPr>
            <p:cNvPr id="23" name="Groupe 22">
              <a:extLst>
                <a:ext uri="{FF2B5EF4-FFF2-40B4-BE49-F238E27FC236}">
                  <a16:creationId xmlns:a16="http://schemas.microsoft.com/office/drawing/2014/main" id="{566B1AE9-DA1C-BA46-E8E8-48D8AE82EAFF}"/>
                </a:ext>
              </a:extLst>
            </p:cNvPr>
            <p:cNvGrpSpPr/>
            <p:nvPr/>
          </p:nvGrpSpPr>
          <p:grpSpPr>
            <a:xfrm>
              <a:off x="117874" y="968757"/>
              <a:ext cx="2489934" cy="1945253"/>
              <a:chOff x="844152" y="1268760"/>
              <a:chExt cx="2489934" cy="1945253"/>
            </a:xfrm>
          </p:grpSpPr>
          <p:pic>
            <p:nvPicPr>
              <p:cNvPr id="5" name="Image 4">
                <a:extLst>
                  <a:ext uri="{FF2B5EF4-FFF2-40B4-BE49-F238E27FC236}">
                    <a16:creationId xmlns:a16="http://schemas.microsoft.com/office/drawing/2014/main" id="{52AC9D88-DDA4-28F5-8612-6E6E533A5707}"/>
                  </a:ext>
                </a:extLst>
              </p:cNvPr>
              <p:cNvPicPr>
                <a:picLocks noChangeAspect="1"/>
              </p:cNvPicPr>
              <p:nvPr/>
            </p:nvPicPr>
            <p:blipFill>
              <a:blip r:embed="rId9"/>
              <a:srcRect l="14572" t="14609"/>
              <a:stretch/>
            </p:blipFill>
            <p:spPr>
              <a:xfrm>
                <a:off x="844152" y="1268760"/>
                <a:ext cx="2489934" cy="1683643"/>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10" name="Espace réservé du contenu 2">
                <a:extLst>
                  <a:ext uri="{FF2B5EF4-FFF2-40B4-BE49-F238E27FC236}">
                    <a16:creationId xmlns:a16="http://schemas.microsoft.com/office/drawing/2014/main" id="{1C60F775-E6DE-552D-4124-1305E68AC68D}"/>
                  </a:ext>
                </a:extLst>
              </p:cNvPr>
              <p:cNvSpPr txBox="1">
                <a:spLocks/>
              </p:cNvSpPr>
              <p:nvPr/>
            </p:nvSpPr>
            <p:spPr>
              <a:xfrm>
                <a:off x="844152" y="2952403"/>
                <a:ext cx="2489934"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0" tIns="0" rIns="0" bIns="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Taux global de Promus par Genre</a:t>
                </a:r>
              </a:p>
            </p:txBody>
          </p:sp>
        </p:grpSp>
        <p:grpSp>
          <p:nvGrpSpPr>
            <p:cNvPr id="8" name="Groupe 7">
              <a:extLst>
                <a:ext uri="{FF2B5EF4-FFF2-40B4-BE49-F238E27FC236}">
                  <a16:creationId xmlns:a16="http://schemas.microsoft.com/office/drawing/2014/main" id="{63405219-C28D-8708-5EBB-DC8A76248A41}"/>
                </a:ext>
              </a:extLst>
            </p:cNvPr>
            <p:cNvGrpSpPr>
              <a:grpSpLocks noChangeAspect="1"/>
            </p:cNvGrpSpPr>
            <p:nvPr/>
          </p:nvGrpSpPr>
          <p:grpSpPr>
            <a:xfrm>
              <a:off x="271673" y="2155939"/>
              <a:ext cx="342000" cy="432000"/>
              <a:chOff x="5732462" y="2971800"/>
              <a:chExt cx="723900" cy="914400"/>
            </a:xfrm>
          </p:grpSpPr>
          <p:pic>
            <p:nvPicPr>
              <p:cNvPr id="9" name="Graphique 8" descr="Femme portant un ruban">
                <a:extLst>
                  <a:ext uri="{FF2B5EF4-FFF2-40B4-BE49-F238E27FC236}">
                    <a16:creationId xmlns:a16="http://schemas.microsoft.com/office/drawing/2014/main" id="{8269E2CE-D54A-7BE6-87C8-2B8E3DEB94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2462" y="2971800"/>
                <a:ext cx="723900" cy="914400"/>
              </a:xfrm>
              <a:prstGeom prst="rect">
                <a:avLst/>
              </a:prstGeom>
            </p:spPr>
          </p:pic>
          <p:pic>
            <p:nvPicPr>
              <p:cNvPr id="11" name="Graphique 10" descr="Une femme souriante">
                <a:extLst>
                  <a:ext uri="{FF2B5EF4-FFF2-40B4-BE49-F238E27FC236}">
                    <a16:creationId xmlns:a16="http://schemas.microsoft.com/office/drawing/2014/main" id="{C9943096-578B-C963-655E-777B97C46A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92012" y="3412312"/>
                <a:ext cx="304800" cy="333375"/>
              </a:xfrm>
              <a:prstGeom prst="rect">
                <a:avLst/>
              </a:prstGeom>
            </p:spPr>
          </p:pic>
        </p:grpSp>
        <p:grpSp>
          <p:nvGrpSpPr>
            <p:cNvPr id="12" name="Groupe 11">
              <a:extLst>
                <a:ext uri="{FF2B5EF4-FFF2-40B4-BE49-F238E27FC236}">
                  <a16:creationId xmlns:a16="http://schemas.microsoft.com/office/drawing/2014/main" id="{2BD002E8-DCA2-74AB-6FF5-9F767BF3667A}"/>
                </a:ext>
              </a:extLst>
            </p:cNvPr>
            <p:cNvGrpSpPr>
              <a:grpSpLocks noChangeAspect="1"/>
            </p:cNvGrpSpPr>
            <p:nvPr/>
          </p:nvGrpSpPr>
          <p:grpSpPr>
            <a:xfrm>
              <a:off x="2103745" y="2155939"/>
              <a:ext cx="394200" cy="432000"/>
              <a:chOff x="5746750" y="3048000"/>
              <a:chExt cx="695325" cy="762000"/>
            </a:xfrm>
          </p:grpSpPr>
          <p:pic>
            <p:nvPicPr>
              <p:cNvPr id="13" name="Graphique 12" descr="Homme aux cheveux épais">
                <a:extLst>
                  <a:ext uri="{FF2B5EF4-FFF2-40B4-BE49-F238E27FC236}">
                    <a16:creationId xmlns:a16="http://schemas.microsoft.com/office/drawing/2014/main" id="{67E9B13C-0FE2-687E-3CB4-635001E336A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46750" y="3048000"/>
                <a:ext cx="695325" cy="762000"/>
              </a:xfrm>
              <a:prstGeom prst="rect">
                <a:avLst/>
              </a:prstGeom>
            </p:spPr>
          </p:pic>
          <p:pic>
            <p:nvPicPr>
              <p:cNvPr id="15" name="Graphique 14" descr="Un visage souriant">
                <a:extLst>
                  <a:ext uri="{FF2B5EF4-FFF2-40B4-BE49-F238E27FC236}">
                    <a16:creationId xmlns:a16="http://schemas.microsoft.com/office/drawing/2014/main" id="{A18523F9-8611-C600-7738-59D7790C4C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80294" y="3372487"/>
                <a:ext cx="304800" cy="314325"/>
              </a:xfrm>
              <a:prstGeom prst="rect">
                <a:avLst/>
              </a:prstGeom>
            </p:spPr>
          </p:pic>
        </p:grpSp>
      </p:grpSp>
      <p:sp>
        <p:nvSpPr>
          <p:cNvPr id="2" name="Titre 1">
            <a:extLst>
              <a:ext uri="{FF2B5EF4-FFF2-40B4-BE49-F238E27FC236}">
                <a16:creationId xmlns:a16="http://schemas.microsoft.com/office/drawing/2014/main" id="{61A75B07-3081-F550-26E2-34B361BB43D7}"/>
              </a:ext>
            </a:extLst>
          </p:cNvPr>
          <p:cNvSpPr>
            <a:spLocks noGrp="1"/>
          </p:cNvSpPr>
          <p:nvPr>
            <p:ph type="title"/>
          </p:nvPr>
        </p:nvSpPr>
        <p:spPr/>
        <p:txBody>
          <a:bodyPr/>
          <a:lstStyle/>
          <a:p>
            <a:r>
              <a:rPr lang="fr-FR" dirty="0"/>
              <a:t>5. Taux de Promotion</a:t>
            </a:r>
          </a:p>
        </p:txBody>
      </p:sp>
      <p:sp>
        <p:nvSpPr>
          <p:cNvPr id="3" name="Espace réservé du numéro de diapositive 2">
            <a:extLst>
              <a:ext uri="{FF2B5EF4-FFF2-40B4-BE49-F238E27FC236}">
                <a16:creationId xmlns:a16="http://schemas.microsoft.com/office/drawing/2014/main" id="{B2CAB240-A3CD-11E7-C402-10684E1039D3}"/>
              </a:ext>
            </a:extLst>
          </p:cNvPr>
          <p:cNvSpPr>
            <a:spLocks noGrp="1"/>
          </p:cNvSpPr>
          <p:nvPr>
            <p:ph type="sldNum" sz="quarter" idx="12"/>
          </p:nvPr>
        </p:nvSpPr>
        <p:spPr/>
        <p:txBody>
          <a:bodyPr/>
          <a:lstStyle/>
          <a:p>
            <a:pPr rtl="0"/>
            <a:fld id="{7DC1BBB0-96F0-4077-A278-0F3FB5C104D3}" type="slidenum">
              <a:rPr lang="fr-FR" noProof="0" smtClean="0"/>
              <a:t>15</a:t>
            </a:fld>
            <a:endParaRPr lang="fr-FR" noProof="0"/>
          </a:p>
        </p:txBody>
      </p:sp>
    </p:spTree>
    <p:extLst>
      <p:ext uri="{BB962C8B-B14F-4D97-AF65-F5344CB8AC3E}">
        <p14:creationId xmlns:p14="http://schemas.microsoft.com/office/powerpoint/2010/main" val="403590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03121-BE18-FBD6-71BF-A84D277D16C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36BFB13-8D24-1EDA-1961-64CAC4638836}"/>
              </a:ext>
            </a:extLst>
          </p:cNvPr>
          <p:cNvSpPr>
            <a:spLocks noGrp="1"/>
          </p:cNvSpPr>
          <p:nvPr>
            <p:ph type="title"/>
          </p:nvPr>
        </p:nvSpPr>
        <p:spPr/>
        <p:txBody>
          <a:bodyPr>
            <a:normAutofit/>
          </a:bodyPr>
          <a:lstStyle/>
          <a:p>
            <a:r>
              <a:rPr lang="fr-FR" dirty="0"/>
              <a:t>6. Conditions de travail : Contrats / Retour de Congés Maternités</a:t>
            </a:r>
          </a:p>
        </p:txBody>
      </p:sp>
      <p:sp>
        <p:nvSpPr>
          <p:cNvPr id="3" name="Espace réservé du numéro de diapositive 2">
            <a:extLst>
              <a:ext uri="{FF2B5EF4-FFF2-40B4-BE49-F238E27FC236}">
                <a16:creationId xmlns:a16="http://schemas.microsoft.com/office/drawing/2014/main" id="{5A1740EF-E83B-DF52-A9A7-AE451C3767A7}"/>
              </a:ext>
            </a:extLst>
          </p:cNvPr>
          <p:cNvSpPr>
            <a:spLocks noGrp="1"/>
          </p:cNvSpPr>
          <p:nvPr>
            <p:ph type="sldNum" sz="quarter" idx="12"/>
          </p:nvPr>
        </p:nvSpPr>
        <p:spPr/>
        <p:txBody>
          <a:bodyPr/>
          <a:lstStyle/>
          <a:p>
            <a:pPr rtl="0"/>
            <a:fld id="{7DC1BBB0-96F0-4077-A278-0F3FB5C104D3}" type="slidenum">
              <a:rPr lang="fr-FR" noProof="0" smtClean="0"/>
              <a:t>16</a:t>
            </a:fld>
            <a:endParaRPr lang="fr-FR" noProof="0"/>
          </a:p>
        </p:txBody>
      </p:sp>
      <p:sp>
        <p:nvSpPr>
          <p:cNvPr id="61" name="Espace réservé du contenu 2">
            <a:extLst>
              <a:ext uri="{FF2B5EF4-FFF2-40B4-BE49-F238E27FC236}">
                <a16:creationId xmlns:a16="http://schemas.microsoft.com/office/drawing/2014/main" id="{08183ECB-2EAB-16E5-838E-A103FEC4B143}"/>
              </a:ext>
            </a:extLst>
          </p:cNvPr>
          <p:cNvSpPr txBox="1">
            <a:spLocks/>
          </p:cNvSpPr>
          <p:nvPr/>
        </p:nvSpPr>
        <p:spPr>
          <a:xfrm>
            <a:off x="994583" y="4645256"/>
            <a:ext cx="4035061" cy="785895"/>
          </a:xfrm>
          <a:prstGeom prst="rect">
            <a:avLst/>
          </a:prstGeom>
          <a:ln w="25400" cap="flat">
            <a:solidFill>
              <a:srgbClr val="333C6B"/>
            </a:solidFill>
          </a:ln>
        </p:spPr>
        <p:txBody>
          <a:bodyPr vert="horz" wrap="square" lIns="91440" tIns="45720" rIns="91440" bIns="45720" rtlCol="0" anchor="ctr" anchorCtr="0">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10000"/>
              </a:lnSpc>
              <a:spcBef>
                <a:spcPts val="0"/>
              </a:spcBef>
              <a:buClr>
                <a:srgbClr val="333C6B"/>
              </a:buClr>
            </a:pPr>
            <a:r>
              <a:rPr lang="fr-FR" sz="1200" b="1" dirty="0"/>
              <a:t>2 fois plus de femmes en CDD que d’hommes</a:t>
            </a:r>
          </a:p>
        </p:txBody>
      </p:sp>
      <p:sp>
        <p:nvSpPr>
          <p:cNvPr id="5" name="Espace réservé du contenu 2">
            <a:extLst>
              <a:ext uri="{FF2B5EF4-FFF2-40B4-BE49-F238E27FC236}">
                <a16:creationId xmlns:a16="http://schemas.microsoft.com/office/drawing/2014/main" id="{1163EC5B-84B3-9C54-18C3-A5D112177357}"/>
              </a:ext>
            </a:extLst>
          </p:cNvPr>
          <p:cNvSpPr txBox="1">
            <a:spLocks/>
          </p:cNvSpPr>
          <p:nvPr/>
        </p:nvSpPr>
        <p:spPr>
          <a:xfrm>
            <a:off x="6886500" y="4645256"/>
            <a:ext cx="3850668" cy="785895"/>
          </a:xfrm>
          <a:prstGeom prst="rect">
            <a:avLst/>
          </a:prstGeom>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10000"/>
              </a:lnSpc>
              <a:spcBef>
                <a:spcPts val="0"/>
              </a:spcBef>
              <a:buClr>
                <a:srgbClr val="333C6B"/>
              </a:buClr>
            </a:pPr>
            <a:r>
              <a:rPr lang="fr-FR" sz="1200" b="1" dirty="0"/>
              <a:t>Taux d’Augmentation post Congé Maternité :</a:t>
            </a:r>
            <a:br>
              <a:rPr lang="fr-FR" sz="1200" b="1" dirty="0"/>
            </a:br>
            <a:r>
              <a:rPr lang="fr-FR" sz="1200" dirty="0"/>
              <a:t>- 100%, parfait !!!</a:t>
            </a:r>
            <a:br>
              <a:rPr lang="fr-FR" sz="1200" dirty="0"/>
            </a:br>
            <a:r>
              <a:rPr lang="fr-FR" sz="1200" dirty="0"/>
              <a:t>-  et indispensable pour un bon score</a:t>
            </a:r>
          </a:p>
        </p:txBody>
      </p:sp>
      <p:grpSp>
        <p:nvGrpSpPr>
          <p:cNvPr id="67" name="Groupe 66">
            <a:extLst>
              <a:ext uri="{FF2B5EF4-FFF2-40B4-BE49-F238E27FC236}">
                <a16:creationId xmlns:a16="http://schemas.microsoft.com/office/drawing/2014/main" id="{1829CF62-48FF-703A-1688-12BC532A8C58}"/>
              </a:ext>
            </a:extLst>
          </p:cNvPr>
          <p:cNvGrpSpPr/>
          <p:nvPr/>
        </p:nvGrpSpPr>
        <p:grpSpPr>
          <a:xfrm>
            <a:off x="994583" y="1239611"/>
            <a:ext cx="4035061" cy="3154724"/>
            <a:chOff x="1061037" y="1199548"/>
            <a:chExt cx="4035061" cy="3154724"/>
          </a:xfrm>
        </p:grpSpPr>
        <p:grpSp>
          <p:nvGrpSpPr>
            <p:cNvPr id="14" name="Groupe 13">
              <a:extLst>
                <a:ext uri="{FF2B5EF4-FFF2-40B4-BE49-F238E27FC236}">
                  <a16:creationId xmlns:a16="http://schemas.microsoft.com/office/drawing/2014/main" id="{B092F953-157F-5477-2740-322C9F8F85DB}"/>
                </a:ext>
              </a:extLst>
            </p:cNvPr>
            <p:cNvGrpSpPr>
              <a:grpSpLocks noChangeAspect="1"/>
            </p:cNvGrpSpPr>
            <p:nvPr/>
          </p:nvGrpSpPr>
          <p:grpSpPr>
            <a:xfrm>
              <a:off x="1061037" y="1199548"/>
              <a:ext cx="4035061" cy="3154724"/>
              <a:chOff x="5014292" y="1052736"/>
              <a:chExt cx="2858190" cy="2234610"/>
            </a:xfrm>
          </p:grpSpPr>
          <p:pic>
            <p:nvPicPr>
              <p:cNvPr id="12" name="Image 11">
                <a:extLst>
                  <a:ext uri="{FF2B5EF4-FFF2-40B4-BE49-F238E27FC236}">
                    <a16:creationId xmlns:a16="http://schemas.microsoft.com/office/drawing/2014/main" id="{8644449C-4819-7CB3-D824-B3E00EE9DF5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rcRect l="7098" t="16387"/>
              <a:stretch/>
            </p:blipFill>
            <p:spPr>
              <a:xfrm>
                <a:off x="5014292" y="1052736"/>
                <a:ext cx="2858190" cy="1951225"/>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13" name="Espace réservé du contenu 2">
                <a:extLst>
                  <a:ext uri="{FF2B5EF4-FFF2-40B4-BE49-F238E27FC236}">
                    <a16:creationId xmlns:a16="http://schemas.microsoft.com/office/drawing/2014/main" id="{AB3AB26B-42B2-1CBB-52A5-10B0995121F6}"/>
                  </a:ext>
                </a:extLst>
              </p:cNvPr>
              <p:cNvSpPr txBox="1">
                <a:spLocks/>
              </p:cNvSpPr>
              <p:nvPr/>
            </p:nvSpPr>
            <p:spPr>
              <a:xfrm>
                <a:off x="5014292" y="3010347"/>
                <a:ext cx="2858190"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36000" tIns="36000" rIns="36000" bIns="3600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Part des contrats par Genre</a:t>
                </a:r>
              </a:p>
            </p:txBody>
          </p:sp>
        </p:grpSp>
        <p:grpSp>
          <p:nvGrpSpPr>
            <p:cNvPr id="50" name="Groupe 49">
              <a:extLst>
                <a:ext uri="{FF2B5EF4-FFF2-40B4-BE49-F238E27FC236}">
                  <a16:creationId xmlns:a16="http://schemas.microsoft.com/office/drawing/2014/main" id="{97D62AE8-C15B-0469-F2C5-07FD60F23950}"/>
                </a:ext>
              </a:extLst>
            </p:cNvPr>
            <p:cNvGrpSpPr>
              <a:grpSpLocks noChangeAspect="1"/>
            </p:cNvGrpSpPr>
            <p:nvPr/>
          </p:nvGrpSpPr>
          <p:grpSpPr>
            <a:xfrm>
              <a:off x="1701924" y="3105000"/>
              <a:ext cx="513000" cy="648000"/>
              <a:chOff x="5732462" y="2971800"/>
              <a:chExt cx="723900" cy="914400"/>
            </a:xfrm>
          </p:grpSpPr>
          <p:pic>
            <p:nvPicPr>
              <p:cNvPr id="51" name="Graphique 50" descr="Femme portant un ruban">
                <a:extLst>
                  <a:ext uri="{FF2B5EF4-FFF2-40B4-BE49-F238E27FC236}">
                    <a16:creationId xmlns:a16="http://schemas.microsoft.com/office/drawing/2014/main" id="{D9DD3368-04D3-59B2-F20B-EF5DBC1339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2462" y="2971800"/>
                <a:ext cx="723900" cy="914400"/>
              </a:xfrm>
              <a:prstGeom prst="rect">
                <a:avLst/>
              </a:prstGeom>
            </p:spPr>
          </p:pic>
          <p:pic>
            <p:nvPicPr>
              <p:cNvPr id="62" name="Graphique 61" descr="Un visage méchant">
                <a:extLst>
                  <a:ext uri="{FF2B5EF4-FFF2-40B4-BE49-F238E27FC236}">
                    <a16:creationId xmlns:a16="http://schemas.microsoft.com/office/drawing/2014/main" id="{9D6ED1F6-103A-9D53-8593-7981335DA7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2012" y="3426600"/>
                <a:ext cx="304800" cy="304800"/>
              </a:xfrm>
              <a:prstGeom prst="rect">
                <a:avLst/>
              </a:prstGeom>
            </p:spPr>
          </p:pic>
        </p:grpSp>
      </p:grpSp>
      <p:grpSp>
        <p:nvGrpSpPr>
          <p:cNvPr id="66" name="Groupe 65">
            <a:extLst>
              <a:ext uri="{FF2B5EF4-FFF2-40B4-BE49-F238E27FC236}">
                <a16:creationId xmlns:a16="http://schemas.microsoft.com/office/drawing/2014/main" id="{4340A0B0-EBC9-104B-1395-BA4A011AB5FB}"/>
              </a:ext>
            </a:extLst>
          </p:cNvPr>
          <p:cNvGrpSpPr/>
          <p:nvPr/>
        </p:nvGrpSpPr>
        <p:grpSpPr>
          <a:xfrm>
            <a:off x="6886500" y="1239611"/>
            <a:ext cx="3850668" cy="3154723"/>
            <a:chOff x="7365870" y="1352240"/>
            <a:chExt cx="3850668" cy="3154723"/>
          </a:xfrm>
        </p:grpSpPr>
        <p:grpSp>
          <p:nvGrpSpPr>
            <p:cNvPr id="49" name="Groupe 48">
              <a:extLst>
                <a:ext uri="{FF2B5EF4-FFF2-40B4-BE49-F238E27FC236}">
                  <a16:creationId xmlns:a16="http://schemas.microsoft.com/office/drawing/2014/main" id="{53A01798-C53F-3701-0D32-163DD95435E5}"/>
                </a:ext>
              </a:extLst>
            </p:cNvPr>
            <p:cNvGrpSpPr/>
            <p:nvPr/>
          </p:nvGrpSpPr>
          <p:grpSpPr>
            <a:xfrm>
              <a:off x="7365870" y="1352240"/>
              <a:ext cx="3850668" cy="3154723"/>
              <a:chOff x="7365870" y="1352240"/>
              <a:chExt cx="3850668" cy="3154723"/>
            </a:xfrm>
          </p:grpSpPr>
          <p:sp>
            <p:nvSpPr>
              <p:cNvPr id="40" name="Espace réservé du contenu 2">
                <a:extLst>
                  <a:ext uri="{FF2B5EF4-FFF2-40B4-BE49-F238E27FC236}">
                    <a16:creationId xmlns:a16="http://schemas.microsoft.com/office/drawing/2014/main" id="{E20B1E48-558A-9DA1-9400-012B8966C3C6}"/>
                  </a:ext>
                </a:extLst>
              </p:cNvPr>
              <p:cNvSpPr txBox="1">
                <a:spLocks/>
              </p:cNvSpPr>
              <p:nvPr/>
            </p:nvSpPr>
            <p:spPr>
              <a:xfrm>
                <a:off x="7365870" y="4117764"/>
                <a:ext cx="3850668" cy="3891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36000" tIns="36000" rIns="36000" bIns="3600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Taux d’Augmentation post Congé Maternité</a:t>
                </a:r>
              </a:p>
            </p:txBody>
          </p:sp>
          <p:pic>
            <p:nvPicPr>
              <p:cNvPr id="48" name="Image 47">
                <a:extLst>
                  <a:ext uri="{FF2B5EF4-FFF2-40B4-BE49-F238E27FC236}">
                    <a16:creationId xmlns:a16="http://schemas.microsoft.com/office/drawing/2014/main" id="{CA61361C-6D9B-24B6-8AAB-4AD0029745A7}"/>
                  </a:ext>
                </a:extLst>
              </p:cNvPr>
              <p:cNvPicPr>
                <a:picLocks noChangeAspect="1"/>
              </p:cNvPicPr>
              <p:nvPr/>
            </p:nvPicPr>
            <p:blipFill>
              <a:blip r:embed="rId9"/>
              <a:stretch>
                <a:fillRect/>
              </a:stretch>
            </p:blipFill>
            <p:spPr>
              <a:xfrm>
                <a:off x="7365870" y="1352240"/>
                <a:ext cx="3850668" cy="2736000"/>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grpSp>
        <p:grpSp>
          <p:nvGrpSpPr>
            <p:cNvPr id="63" name="Groupe 62">
              <a:extLst>
                <a:ext uri="{FF2B5EF4-FFF2-40B4-BE49-F238E27FC236}">
                  <a16:creationId xmlns:a16="http://schemas.microsoft.com/office/drawing/2014/main" id="{AFC15E74-B84B-9566-F594-6AFD02F546DA}"/>
                </a:ext>
              </a:extLst>
            </p:cNvPr>
            <p:cNvGrpSpPr>
              <a:grpSpLocks noChangeAspect="1"/>
            </p:cNvGrpSpPr>
            <p:nvPr/>
          </p:nvGrpSpPr>
          <p:grpSpPr>
            <a:xfrm>
              <a:off x="7462564" y="1387145"/>
              <a:ext cx="513000" cy="648000"/>
              <a:chOff x="5732462" y="2971800"/>
              <a:chExt cx="723900" cy="914400"/>
            </a:xfrm>
          </p:grpSpPr>
          <p:pic>
            <p:nvPicPr>
              <p:cNvPr id="64" name="Graphique 63" descr="Femme portant un ruban">
                <a:extLst>
                  <a:ext uri="{FF2B5EF4-FFF2-40B4-BE49-F238E27FC236}">
                    <a16:creationId xmlns:a16="http://schemas.microsoft.com/office/drawing/2014/main" id="{65E93446-4420-9EB4-7312-EB493CBBCB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2462" y="2971800"/>
                <a:ext cx="723900" cy="914400"/>
              </a:xfrm>
              <a:prstGeom prst="rect">
                <a:avLst/>
              </a:prstGeom>
            </p:spPr>
          </p:pic>
          <p:pic>
            <p:nvPicPr>
              <p:cNvPr id="65" name="Graphique 64" descr="Une femme souriante">
                <a:extLst>
                  <a:ext uri="{FF2B5EF4-FFF2-40B4-BE49-F238E27FC236}">
                    <a16:creationId xmlns:a16="http://schemas.microsoft.com/office/drawing/2014/main" id="{FC5593CE-62B0-4BE4-5EB0-9D315342924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92012" y="3412312"/>
                <a:ext cx="304800" cy="333375"/>
              </a:xfrm>
              <a:prstGeom prst="rect">
                <a:avLst/>
              </a:prstGeom>
            </p:spPr>
          </p:pic>
        </p:grpSp>
      </p:grpSp>
    </p:spTree>
    <p:extLst>
      <p:ext uri="{BB962C8B-B14F-4D97-AF65-F5344CB8AC3E}">
        <p14:creationId xmlns:p14="http://schemas.microsoft.com/office/powerpoint/2010/main" val="109291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A9A0D-72CE-9A6E-CCAF-C7CE3A1D57E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341C6FB-7EA9-CB3E-537E-D3ACA489E77B}"/>
              </a:ext>
            </a:extLst>
          </p:cNvPr>
          <p:cNvSpPr>
            <a:spLocks noGrp="1"/>
          </p:cNvSpPr>
          <p:nvPr>
            <p:ph type="title"/>
          </p:nvPr>
        </p:nvSpPr>
        <p:spPr/>
        <p:txBody>
          <a:bodyPr>
            <a:normAutofit/>
          </a:bodyPr>
          <a:lstStyle/>
          <a:p>
            <a:r>
              <a:rPr lang="fr-FR" dirty="0"/>
              <a:t>IV – SCORE EGAPRO ET RECOMMANDATIONS </a:t>
            </a:r>
            <a:endParaRPr lang="fr-FR" sz="1300" dirty="0"/>
          </a:p>
        </p:txBody>
      </p:sp>
      <p:sp>
        <p:nvSpPr>
          <p:cNvPr id="3" name="Espace réservé du numéro de diapositive 2">
            <a:extLst>
              <a:ext uri="{FF2B5EF4-FFF2-40B4-BE49-F238E27FC236}">
                <a16:creationId xmlns:a16="http://schemas.microsoft.com/office/drawing/2014/main" id="{6CB071A8-7B86-BD3B-2909-12E6D9E3E06F}"/>
              </a:ext>
            </a:extLst>
          </p:cNvPr>
          <p:cNvSpPr>
            <a:spLocks noGrp="1"/>
          </p:cNvSpPr>
          <p:nvPr>
            <p:ph type="sldNum" sz="quarter" idx="12"/>
          </p:nvPr>
        </p:nvSpPr>
        <p:spPr/>
        <p:txBody>
          <a:bodyPr/>
          <a:lstStyle/>
          <a:p>
            <a:pPr rtl="0"/>
            <a:fld id="{7DC1BBB0-96F0-4077-A278-0F3FB5C104D3}" type="slidenum">
              <a:rPr lang="fr-FR" noProof="0" smtClean="0"/>
              <a:t>17</a:t>
            </a:fld>
            <a:endParaRPr lang="fr-FR" noProof="0"/>
          </a:p>
        </p:txBody>
      </p:sp>
      <p:pic>
        <p:nvPicPr>
          <p:cNvPr id="5" name="Image 4">
            <a:extLst>
              <a:ext uri="{FF2B5EF4-FFF2-40B4-BE49-F238E27FC236}">
                <a16:creationId xmlns:a16="http://schemas.microsoft.com/office/drawing/2014/main" id="{7ED4BC55-51EA-A7D9-3B87-32A9B086FC35}"/>
              </a:ext>
            </a:extLst>
          </p:cNvPr>
          <p:cNvPicPr>
            <a:picLocks noChangeAspect="1"/>
          </p:cNvPicPr>
          <p:nvPr/>
        </p:nvPicPr>
        <p:blipFill>
          <a:blip r:embed="rId3"/>
          <a:srcRect t="661" b="661"/>
          <a:stretch/>
        </p:blipFill>
        <p:spPr>
          <a:xfrm>
            <a:off x="411512" y="980728"/>
            <a:ext cx="7921530" cy="3300413"/>
          </a:xfrm>
          <a:prstGeom prst="rect">
            <a:avLst/>
          </a:prstGeom>
          <a:ln w="19050">
            <a:solidFill>
              <a:srgbClr val="333C6B"/>
            </a:solidFill>
          </a:ln>
        </p:spPr>
      </p:pic>
      <p:sp>
        <p:nvSpPr>
          <p:cNvPr id="13" name="Espace réservé du contenu 2">
            <a:extLst>
              <a:ext uri="{FF2B5EF4-FFF2-40B4-BE49-F238E27FC236}">
                <a16:creationId xmlns:a16="http://schemas.microsoft.com/office/drawing/2014/main" id="{6538D9E8-8F57-9961-F8EA-A76E3146D037}"/>
              </a:ext>
            </a:extLst>
          </p:cNvPr>
          <p:cNvSpPr txBox="1">
            <a:spLocks/>
          </p:cNvSpPr>
          <p:nvPr/>
        </p:nvSpPr>
        <p:spPr>
          <a:xfrm>
            <a:off x="432000" y="4541868"/>
            <a:ext cx="7901042" cy="1551428"/>
          </a:xfrm>
          <a:prstGeom prst="rect">
            <a:avLst/>
          </a:prstGeom>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10000"/>
              </a:lnSpc>
              <a:spcBef>
                <a:spcPts val="0"/>
              </a:spcBef>
              <a:buClr>
                <a:srgbClr val="333C6B"/>
              </a:buClr>
              <a:buNone/>
            </a:pPr>
            <a:r>
              <a:rPr lang="fr-FR" sz="1200" b="1" dirty="0"/>
              <a:t>RECOMMANDATIONS :</a:t>
            </a:r>
            <a:r>
              <a:rPr lang="fr-FR" sz="1200" b="1" dirty="0">
                <a:latin typeface="Times New Roman" panose="02020603050405020304" pitchFamily="18" charset="0"/>
                <a:cs typeface="Times New Roman" panose="02020603050405020304" pitchFamily="18" charset="0"/>
              </a:rPr>
              <a:t> Maintenir ou améliorer une note &gt; à 85</a:t>
            </a:r>
            <a:endParaRPr lang="fr-FR" sz="1200" b="1" dirty="0"/>
          </a:p>
          <a:p>
            <a:pPr>
              <a:lnSpc>
                <a:spcPct val="110000"/>
              </a:lnSpc>
              <a:spcBef>
                <a:spcPts val="0"/>
              </a:spcBef>
              <a:buClr>
                <a:srgbClr val="333C6B"/>
              </a:buClr>
            </a:pPr>
            <a:r>
              <a:rPr lang="fr-FR" sz="1200" dirty="0"/>
              <a:t>(</a:t>
            </a:r>
            <a:r>
              <a:rPr lang="fr-FR" sz="1200" dirty="0">
                <a:latin typeface="Times New Roman" panose="02020603050405020304" pitchFamily="18" charset="0"/>
                <a:cs typeface="Times New Roman" panose="02020603050405020304" pitchFamily="18" charset="0"/>
              </a:rPr>
              <a:t>→</a:t>
            </a:r>
            <a:r>
              <a:rPr lang="fr-FR" sz="1200" dirty="0"/>
              <a:t>)Maintenir un écart faible des rémunérations moyennes entre Hommes-Femmes (sous 5%, note &gt;35)</a:t>
            </a:r>
          </a:p>
          <a:p>
            <a:pPr>
              <a:lnSpc>
                <a:spcPct val="110000"/>
              </a:lnSpc>
              <a:spcBef>
                <a:spcPts val="0"/>
              </a:spcBef>
              <a:buClr>
                <a:srgbClr val="333C6B"/>
              </a:buClr>
            </a:pPr>
            <a:r>
              <a:rPr lang="fr-FR" sz="1200" dirty="0"/>
              <a:t>(</a:t>
            </a:r>
            <a:r>
              <a:rPr lang="fr-FR" sz="1200" dirty="0">
                <a:latin typeface="Times New Roman" panose="02020603050405020304" pitchFamily="18" charset="0"/>
                <a:cs typeface="Times New Roman" panose="02020603050405020304" pitchFamily="18" charset="0"/>
              </a:rPr>
              <a:t>→)</a:t>
            </a:r>
            <a:r>
              <a:rPr lang="fr-FR" sz="1200" dirty="0"/>
              <a:t> Maintenir un Ecart de Taux d’augmentation en faveur du Genre le moins rémunéré ou sous 2% (note =20)</a:t>
            </a:r>
          </a:p>
          <a:p>
            <a:pPr>
              <a:lnSpc>
                <a:spcPct val="110000"/>
              </a:lnSpc>
              <a:spcBef>
                <a:spcPts val="0"/>
              </a:spcBef>
              <a:buClr>
                <a:srgbClr val="333C6B"/>
              </a:buClr>
            </a:pPr>
            <a:r>
              <a:rPr lang="fr-FR" sz="1200" dirty="0"/>
              <a:t>(</a:t>
            </a:r>
            <a:r>
              <a:rPr lang="fr-FR" sz="1200" dirty="0">
                <a:latin typeface="Times New Roman" panose="02020603050405020304" pitchFamily="18" charset="0"/>
                <a:cs typeface="Times New Roman" panose="02020603050405020304" pitchFamily="18" charset="0"/>
              </a:rPr>
              <a:t>→</a:t>
            </a:r>
            <a:r>
              <a:rPr lang="fr-FR" sz="1200" dirty="0"/>
              <a:t>)Maintenir un écart de promotion sous les 2%</a:t>
            </a:r>
          </a:p>
          <a:p>
            <a:pPr>
              <a:lnSpc>
                <a:spcPct val="110000"/>
              </a:lnSpc>
              <a:spcBef>
                <a:spcPts val="0"/>
              </a:spcBef>
              <a:buClr>
                <a:srgbClr val="333C6B"/>
              </a:buClr>
            </a:pPr>
            <a:r>
              <a:rPr lang="fr-FR" sz="1200" b="1" dirty="0"/>
              <a:t>(</a:t>
            </a:r>
            <a:r>
              <a:rPr lang="fr-FR" sz="1200" b="1" dirty="0">
                <a:latin typeface="Times New Roman" panose="02020603050405020304" pitchFamily="18" charset="0"/>
                <a:cs typeface="Times New Roman" panose="02020603050405020304" pitchFamily="18" charset="0"/>
              </a:rPr>
              <a:t>→</a:t>
            </a:r>
            <a:r>
              <a:rPr lang="fr-FR" sz="1200" b="1" dirty="0"/>
              <a:t>) Maintenir le rattrapage de salaire post-congés maternité (à 100%) ( &lt;100% =&gt; -15pts)</a:t>
            </a:r>
          </a:p>
          <a:p>
            <a:pPr>
              <a:lnSpc>
                <a:spcPct val="110000"/>
              </a:lnSpc>
              <a:spcBef>
                <a:spcPts val="0"/>
              </a:spcBef>
              <a:buClr>
                <a:srgbClr val="333C6B"/>
              </a:buClr>
            </a:pPr>
            <a:r>
              <a:rPr lang="fr-FR" sz="1200" b="1" dirty="0">
                <a:highlight>
                  <a:srgbClr val="FFFF00"/>
                </a:highlight>
              </a:rPr>
              <a:t>(</a:t>
            </a:r>
            <a:r>
              <a:rPr lang="fr-FR" sz="1200" b="1" dirty="0">
                <a:highlight>
                  <a:srgbClr val="FFFF00"/>
                </a:highlight>
                <a:latin typeface="Times New Roman" panose="02020603050405020304" pitchFamily="18" charset="0"/>
                <a:cs typeface="Times New Roman" panose="02020603050405020304" pitchFamily="18" charset="0"/>
              </a:rPr>
              <a:t>↑) </a:t>
            </a:r>
            <a:r>
              <a:rPr lang="fr-FR" sz="1200" b="1" dirty="0">
                <a:highlight>
                  <a:srgbClr val="FFFF00"/>
                </a:highlight>
              </a:rPr>
              <a:t>Augmenter le nombre de femmes dans le Top 10 des salaires en ETP (à 2 :+5pts ;entre 4 et 6 :+10pts)</a:t>
            </a:r>
          </a:p>
        </p:txBody>
      </p:sp>
      <p:sp>
        <p:nvSpPr>
          <p:cNvPr id="4" name="Espace réservé du contenu 2">
            <a:extLst>
              <a:ext uri="{FF2B5EF4-FFF2-40B4-BE49-F238E27FC236}">
                <a16:creationId xmlns:a16="http://schemas.microsoft.com/office/drawing/2014/main" id="{D9E59AC6-9852-1887-3FB1-BEBDA7D357FD}"/>
              </a:ext>
            </a:extLst>
          </p:cNvPr>
          <p:cNvSpPr txBox="1">
            <a:spLocks/>
          </p:cNvSpPr>
          <p:nvPr/>
        </p:nvSpPr>
        <p:spPr>
          <a:xfrm>
            <a:off x="8542684" y="988689"/>
            <a:ext cx="3212124" cy="1000151"/>
          </a:xfrm>
          <a:prstGeom prst="rect">
            <a:avLst/>
          </a:prstGeom>
          <a:ln w="25400" cap="flat">
            <a:solidFill>
              <a:srgbClr val="333C6B"/>
            </a:solidFill>
          </a:ln>
        </p:spPr>
        <p:txBody>
          <a:bodyPr vert="horz" wrap="square" lIns="91440" tIns="45720" rIns="91440" bIns="45720" rtlCol="0" anchor="t">
            <a:normAutofit lnSpcReduction="100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10000"/>
              </a:lnSpc>
              <a:spcBef>
                <a:spcPts val="0"/>
              </a:spcBef>
              <a:buClr>
                <a:srgbClr val="333C6B"/>
              </a:buClr>
              <a:buNone/>
            </a:pPr>
            <a:r>
              <a:rPr lang="fr-FR" sz="1600" b="1" dirty="0"/>
              <a:t>RESPECT DE L’EGALITE PRO:</a:t>
            </a:r>
            <a:endParaRPr lang="fr-FR" sz="1600" b="1" dirty="0">
              <a:latin typeface="Times New Roman" panose="02020603050405020304" pitchFamily="18" charset="0"/>
              <a:cs typeface="Times New Roman" panose="02020603050405020304" pitchFamily="18" charset="0"/>
            </a:endParaRPr>
          </a:p>
          <a:p>
            <a:pPr>
              <a:lnSpc>
                <a:spcPct val="110000"/>
              </a:lnSpc>
              <a:spcBef>
                <a:spcPts val="0"/>
              </a:spcBef>
              <a:buClr>
                <a:srgbClr val="333C6B"/>
              </a:buClr>
            </a:pPr>
            <a:r>
              <a:rPr lang="fr-FR" sz="1400" dirty="0"/>
              <a:t>Score de 88/100 &gt;85</a:t>
            </a:r>
          </a:p>
          <a:p>
            <a:pPr>
              <a:lnSpc>
                <a:spcPct val="110000"/>
              </a:lnSpc>
              <a:spcBef>
                <a:spcPts val="0"/>
              </a:spcBef>
              <a:buClr>
                <a:srgbClr val="333C6B"/>
              </a:buClr>
            </a:pPr>
            <a:r>
              <a:rPr lang="fr-FR" sz="1400" dirty="0"/>
              <a:t>4 indicateurs sur 5 au dessus de la moyenne</a:t>
            </a:r>
          </a:p>
        </p:txBody>
      </p:sp>
      <p:grpSp>
        <p:nvGrpSpPr>
          <p:cNvPr id="6" name="Groupe 5">
            <a:extLst>
              <a:ext uri="{FF2B5EF4-FFF2-40B4-BE49-F238E27FC236}">
                <a16:creationId xmlns:a16="http://schemas.microsoft.com/office/drawing/2014/main" id="{5DC8670B-A1C3-2C91-778F-0783B0C267BC}"/>
              </a:ext>
            </a:extLst>
          </p:cNvPr>
          <p:cNvGrpSpPr>
            <a:grpSpLocks noChangeAspect="1"/>
          </p:cNvGrpSpPr>
          <p:nvPr/>
        </p:nvGrpSpPr>
        <p:grpSpPr>
          <a:xfrm>
            <a:off x="8695952" y="3085520"/>
            <a:ext cx="1219200" cy="1907361"/>
            <a:chOff x="1773755" y="2755763"/>
            <a:chExt cx="1219200" cy="1907361"/>
          </a:xfrm>
        </p:grpSpPr>
        <p:pic>
          <p:nvPicPr>
            <p:cNvPr id="7" name="Graphique 6" descr="Femme avec pouces vers le haut">
              <a:extLst>
                <a:ext uri="{FF2B5EF4-FFF2-40B4-BE49-F238E27FC236}">
                  <a16:creationId xmlns:a16="http://schemas.microsoft.com/office/drawing/2014/main" id="{2E43BB40-D521-C48D-7696-8F704DF054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73755" y="3453449"/>
              <a:ext cx="1219200" cy="1209675"/>
            </a:xfrm>
            <a:prstGeom prst="rect">
              <a:avLst/>
            </a:prstGeom>
          </p:spPr>
        </p:pic>
        <p:pic>
          <p:nvPicPr>
            <p:cNvPr id="8" name="Graphique 7" descr="Femme portant un ruban">
              <a:extLst>
                <a:ext uri="{FF2B5EF4-FFF2-40B4-BE49-F238E27FC236}">
                  <a16:creationId xmlns:a16="http://schemas.microsoft.com/office/drawing/2014/main" id="{D7BD8AA5-DF6B-80E5-CAE1-AD63A876C2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23805" y="2755763"/>
              <a:ext cx="723900" cy="914400"/>
            </a:xfrm>
            <a:prstGeom prst="rect">
              <a:avLst/>
            </a:prstGeom>
          </p:spPr>
        </p:pic>
        <p:pic>
          <p:nvPicPr>
            <p:cNvPr id="9" name="Graphique 8" descr="Une femme souriante">
              <a:extLst>
                <a:ext uri="{FF2B5EF4-FFF2-40B4-BE49-F238E27FC236}">
                  <a16:creationId xmlns:a16="http://schemas.microsoft.com/office/drawing/2014/main" id="{7EC603FE-7532-A31B-74F7-BE3E11E016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83355" y="3196275"/>
              <a:ext cx="304800" cy="333375"/>
            </a:xfrm>
            <a:prstGeom prst="rect">
              <a:avLst/>
            </a:prstGeom>
          </p:spPr>
        </p:pic>
      </p:grpSp>
      <p:grpSp>
        <p:nvGrpSpPr>
          <p:cNvPr id="10" name="Groupe 9">
            <a:extLst>
              <a:ext uri="{FF2B5EF4-FFF2-40B4-BE49-F238E27FC236}">
                <a16:creationId xmlns:a16="http://schemas.microsoft.com/office/drawing/2014/main" id="{50EE2DF7-3862-5EE2-50C0-1BA30D8796B5}"/>
              </a:ext>
            </a:extLst>
          </p:cNvPr>
          <p:cNvGrpSpPr>
            <a:grpSpLocks noChangeAspect="1"/>
          </p:cNvGrpSpPr>
          <p:nvPr/>
        </p:nvGrpSpPr>
        <p:grpSpPr>
          <a:xfrm>
            <a:off x="10552800" y="3215987"/>
            <a:ext cx="1219200" cy="1776894"/>
            <a:chOff x="6510625" y="2815275"/>
            <a:chExt cx="1219200" cy="1776894"/>
          </a:xfrm>
        </p:grpSpPr>
        <p:grpSp>
          <p:nvGrpSpPr>
            <p:cNvPr id="11" name="Groupe 10">
              <a:extLst>
                <a:ext uri="{FF2B5EF4-FFF2-40B4-BE49-F238E27FC236}">
                  <a16:creationId xmlns:a16="http://schemas.microsoft.com/office/drawing/2014/main" id="{718BB805-09A5-1BFE-8C86-0C185140D67C}"/>
                </a:ext>
              </a:extLst>
            </p:cNvPr>
            <p:cNvGrpSpPr/>
            <p:nvPr/>
          </p:nvGrpSpPr>
          <p:grpSpPr>
            <a:xfrm>
              <a:off x="6873535" y="2815275"/>
              <a:ext cx="695325" cy="762000"/>
              <a:chOff x="5746750" y="3048000"/>
              <a:chExt cx="695325" cy="762000"/>
            </a:xfrm>
          </p:grpSpPr>
          <p:pic>
            <p:nvPicPr>
              <p:cNvPr id="14" name="Graphique 13" descr="Homme aux cheveux épais">
                <a:extLst>
                  <a:ext uri="{FF2B5EF4-FFF2-40B4-BE49-F238E27FC236}">
                    <a16:creationId xmlns:a16="http://schemas.microsoft.com/office/drawing/2014/main" id="{A82C789F-B786-B018-2EB6-896C4C4552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46750" y="3048000"/>
                <a:ext cx="695325" cy="762000"/>
              </a:xfrm>
              <a:prstGeom prst="rect">
                <a:avLst/>
              </a:prstGeom>
            </p:spPr>
          </p:pic>
          <p:pic>
            <p:nvPicPr>
              <p:cNvPr id="15" name="Graphique 14" descr="Un visage souriant">
                <a:extLst>
                  <a:ext uri="{FF2B5EF4-FFF2-40B4-BE49-F238E27FC236}">
                    <a16:creationId xmlns:a16="http://schemas.microsoft.com/office/drawing/2014/main" id="{928A6FA5-05BC-B0C6-1D52-1971D9402F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80294" y="3372487"/>
                <a:ext cx="304800" cy="314325"/>
              </a:xfrm>
              <a:prstGeom prst="rect">
                <a:avLst/>
              </a:prstGeom>
            </p:spPr>
          </p:pic>
        </p:grpSp>
        <p:pic>
          <p:nvPicPr>
            <p:cNvPr id="12" name="Graphique 11" descr="Femme avec pouces vers le haut">
              <a:extLst>
                <a:ext uri="{FF2B5EF4-FFF2-40B4-BE49-F238E27FC236}">
                  <a16:creationId xmlns:a16="http://schemas.microsoft.com/office/drawing/2014/main" id="{146E630E-452A-7FA2-C085-37575A0BB4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0625" y="3382494"/>
              <a:ext cx="1219200" cy="1209675"/>
            </a:xfrm>
            <a:prstGeom prst="rect">
              <a:avLst/>
            </a:prstGeom>
          </p:spPr>
        </p:pic>
      </p:grpSp>
      <p:grpSp>
        <p:nvGrpSpPr>
          <p:cNvPr id="16" name="Groupe 15">
            <a:extLst>
              <a:ext uri="{FF2B5EF4-FFF2-40B4-BE49-F238E27FC236}">
                <a16:creationId xmlns:a16="http://schemas.microsoft.com/office/drawing/2014/main" id="{17807F5E-BDBF-6600-163D-D0E526DD834E}"/>
              </a:ext>
            </a:extLst>
          </p:cNvPr>
          <p:cNvGrpSpPr>
            <a:grpSpLocks noChangeAspect="1"/>
          </p:cNvGrpSpPr>
          <p:nvPr/>
        </p:nvGrpSpPr>
        <p:grpSpPr>
          <a:xfrm>
            <a:off x="9035552" y="170349"/>
            <a:ext cx="540000" cy="540000"/>
            <a:chOff x="5363566" y="2698153"/>
            <a:chExt cx="1461693" cy="1461693"/>
          </a:xfrm>
        </p:grpSpPr>
        <p:sp>
          <p:nvSpPr>
            <p:cNvPr id="17" name="Ellipse 16">
              <a:extLst>
                <a:ext uri="{FF2B5EF4-FFF2-40B4-BE49-F238E27FC236}">
                  <a16:creationId xmlns:a16="http://schemas.microsoft.com/office/drawing/2014/main" id="{51927DDA-5D27-83BE-5650-CB55E51C7A38}"/>
                </a:ext>
              </a:extLst>
            </p:cNvPr>
            <p:cNvSpPr/>
            <p:nvPr/>
          </p:nvSpPr>
          <p:spPr>
            <a:xfrm>
              <a:off x="5363566" y="2698153"/>
              <a:ext cx="1461693" cy="1461693"/>
            </a:xfrm>
            <a:prstGeom prst="ellipse">
              <a:avLst/>
            </a:prstGeom>
            <a:solidFill>
              <a:srgbClr val="83AFCC"/>
            </a:solidFill>
            <a:ln>
              <a:noFill/>
            </a:ln>
            <a:effectLst/>
          </p:spPr>
          <p:style>
            <a:lnRef idx="0">
              <a:scrgbClr r="0" g="0" b="0"/>
            </a:lnRef>
            <a:fillRef idx="1">
              <a:scrgbClr r="0" g="0" b="0"/>
            </a:fillRef>
            <a:effectRef idx="0">
              <a:scrgbClr r="0" g="0" b="0"/>
            </a:effectRef>
            <a:fontRef idx="minor"/>
          </p:style>
          <p:txBody>
            <a:bodyPr/>
            <a:lstStyle/>
            <a:p>
              <a:endParaRPr lang="fr-FR"/>
            </a:p>
          </p:txBody>
        </p:sp>
        <p:sp>
          <p:nvSpPr>
            <p:cNvPr id="18" name="Rectangle 17" descr="Bar chart">
              <a:extLst>
                <a:ext uri="{FF2B5EF4-FFF2-40B4-BE49-F238E27FC236}">
                  <a16:creationId xmlns:a16="http://schemas.microsoft.com/office/drawing/2014/main" id="{E9F222A8-43D8-257E-A42B-43CDEBFB8443}"/>
                </a:ext>
              </a:extLst>
            </p:cNvPr>
            <p:cNvSpPr/>
            <p:nvPr/>
          </p:nvSpPr>
          <p:spPr>
            <a:xfrm>
              <a:off x="5675074" y="3009662"/>
              <a:ext cx="838676" cy="838676"/>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fr-FR"/>
            </a:p>
          </p:txBody>
        </p:sp>
      </p:grpSp>
    </p:spTree>
    <p:extLst>
      <p:ext uri="{BB962C8B-B14F-4D97-AF65-F5344CB8AC3E}">
        <p14:creationId xmlns:p14="http://schemas.microsoft.com/office/powerpoint/2010/main" val="183190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4EE75-C84B-727C-BA16-CCAA3C64CAA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55A7FCC-21F1-437A-CCC7-9FAFE8109586}"/>
              </a:ext>
            </a:extLst>
          </p:cNvPr>
          <p:cNvSpPr>
            <a:spLocks noGrp="1"/>
          </p:cNvSpPr>
          <p:nvPr>
            <p:ph type="title"/>
          </p:nvPr>
        </p:nvSpPr>
        <p:spPr/>
        <p:txBody>
          <a:bodyPr/>
          <a:lstStyle/>
          <a:p>
            <a:r>
              <a:rPr lang="fr-FR" dirty="0"/>
              <a:t>RECOMMANDATIONS DETAILLEES</a:t>
            </a:r>
          </a:p>
        </p:txBody>
      </p:sp>
      <p:sp>
        <p:nvSpPr>
          <p:cNvPr id="3" name="Espace réservé du numéro de diapositive 2">
            <a:extLst>
              <a:ext uri="{FF2B5EF4-FFF2-40B4-BE49-F238E27FC236}">
                <a16:creationId xmlns:a16="http://schemas.microsoft.com/office/drawing/2014/main" id="{CF0CDFF3-2224-42D3-C825-EA116D8DFF7B}"/>
              </a:ext>
            </a:extLst>
          </p:cNvPr>
          <p:cNvSpPr>
            <a:spLocks noGrp="1"/>
          </p:cNvSpPr>
          <p:nvPr>
            <p:ph type="sldNum" sz="quarter" idx="12"/>
          </p:nvPr>
        </p:nvSpPr>
        <p:spPr/>
        <p:txBody>
          <a:bodyPr/>
          <a:lstStyle/>
          <a:p>
            <a:pPr rtl="0"/>
            <a:fld id="{7DC1BBB0-96F0-4077-A278-0F3FB5C104D3}" type="slidenum">
              <a:rPr lang="fr-FR" noProof="0" smtClean="0"/>
              <a:t>18</a:t>
            </a:fld>
            <a:endParaRPr lang="fr-FR" noProof="0"/>
          </a:p>
        </p:txBody>
      </p:sp>
      <p:sp>
        <p:nvSpPr>
          <p:cNvPr id="4" name="Espace réservé du contenu 2">
            <a:extLst>
              <a:ext uri="{FF2B5EF4-FFF2-40B4-BE49-F238E27FC236}">
                <a16:creationId xmlns:a16="http://schemas.microsoft.com/office/drawing/2014/main" id="{F1B18FD8-49D6-786B-8C7E-D7EFDF7A6215}"/>
              </a:ext>
            </a:extLst>
          </p:cNvPr>
          <p:cNvSpPr txBox="1">
            <a:spLocks/>
          </p:cNvSpPr>
          <p:nvPr/>
        </p:nvSpPr>
        <p:spPr>
          <a:xfrm>
            <a:off x="432000" y="4121776"/>
            <a:ext cx="7901042" cy="1926816"/>
          </a:xfrm>
          <a:prstGeom prst="rect">
            <a:avLst/>
          </a:prstGeom>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10000"/>
              </a:lnSpc>
              <a:spcBef>
                <a:spcPts val="0"/>
              </a:spcBef>
              <a:buClr>
                <a:srgbClr val="333C6B"/>
              </a:buClr>
              <a:buNone/>
            </a:pPr>
            <a:r>
              <a:rPr lang="fr-FR" sz="1300" b="1" dirty="0"/>
              <a:t>RECOMMANDATIONS  DATA :</a:t>
            </a:r>
          </a:p>
          <a:p>
            <a:pPr>
              <a:lnSpc>
                <a:spcPct val="110000"/>
              </a:lnSpc>
              <a:spcBef>
                <a:spcPts val="0"/>
              </a:spcBef>
              <a:buClr>
                <a:srgbClr val="333C6B"/>
              </a:buClr>
            </a:pPr>
            <a:r>
              <a:rPr lang="fr-FR" sz="1300" b="1" dirty="0"/>
              <a:t>FOURNIR plus de détails sur les données afin d’avoir une analyse plus fine :  </a:t>
            </a:r>
            <a:br>
              <a:rPr lang="fr-FR" sz="1300" b="1" dirty="0"/>
            </a:br>
            <a:r>
              <a:rPr lang="fr-FR" sz="1300" dirty="0"/>
              <a:t>CSP (employé etc…), niveau de diplôme, ,</a:t>
            </a:r>
            <a:r>
              <a:rPr lang="fr-FR" sz="1300" dirty="0" err="1"/>
              <a:t>coeff</a:t>
            </a:r>
            <a:r>
              <a:rPr lang="fr-FR" sz="1300" dirty="0"/>
              <a:t> de branche, métier, emploi…</a:t>
            </a:r>
          </a:p>
          <a:p>
            <a:pPr>
              <a:lnSpc>
                <a:spcPct val="110000"/>
              </a:lnSpc>
              <a:spcBef>
                <a:spcPts val="0"/>
              </a:spcBef>
              <a:buClr>
                <a:srgbClr val="333C6B"/>
              </a:buClr>
            </a:pPr>
            <a:r>
              <a:rPr lang="fr-FR" sz="1300" b="1" dirty="0"/>
              <a:t>En accord avec le DPO :</a:t>
            </a:r>
            <a:br>
              <a:rPr lang="fr-FR" sz="1300" dirty="0"/>
            </a:br>
            <a:r>
              <a:rPr lang="fr-FR" sz="1300" dirty="0"/>
              <a:t>- Organiser </a:t>
            </a:r>
            <a:r>
              <a:rPr lang="fr-FR" sz="1300" b="1" dirty="0"/>
              <a:t>l’archivage</a:t>
            </a:r>
            <a:r>
              <a:rPr lang="fr-FR" sz="1300" dirty="0"/>
              <a:t> des données dans un espace sécurisé,</a:t>
            </a:r>
            <a:br>
              <a:rPr lang="fr-FR" sz="1300" dirty="0"/>
            </a:br>
            <a:r>
              <a:rPr lang="fr-FR" sz="1300" dirty="0"/>
              <a:t>- la </a:t>
            </a:r>
            <a:r>
              <a:rPr lang="fr-FR" sz="1300" b="1" dirty="0"/>
              <a:t>destruction</a:t>
            </a:r>
            <a:r>
              <a:rPr lang="fr-FR" sz="1300" dirty="0"/>
              <a:t> des données.</a:t>
            </a:r>
            <a:br>
              <a:rPr lang="fr-FR" sz="1300" dirty="0"/>
            </a:br>
            <a:r>
              <a:rPr lang="fr-FR" sz="1300" dirty="0"/>
              <a:t>- </a:t>
            </a:r>
            <a:r>
              <a:rPr lang="fr-FR" sz="1300" b="1" dirty="0"/>
              <a:t>Documenter</a:t>
            </a:r>
            <a:r>
              <a:rPr lang="fr-FR" sz="1300" dirty="0"/>
              <a:t> l’usage de ces données par le DPO</a:t>
            </a:r>
            <a:br>
              <a:rPr lang="fr-FR" sz="1300" dirty="0"/>
            </a:br>
            <a:r>
              <a:rPr lang="fr-FR" sz="1300" dirty="0"/>
              <a:t>- S ’assurer de </a:t>
            </a:r>
            <a:r>
              <a:rPr lang="fr-FR" sz="1300" b="1" dirty="0"/>
              <a:t>l’information</a:t>
            </a:r>
            <a:r>
              <a:rPr lang="fr-FR" sz="1300" dirty="0"/>
              <a:t> des personnes</a:t>
            </a:r>
          </a:p>
        </p:txBody>
      </p:sp>
      <p:sp>
        <p:nvSpPr>
          <p:cNvPr id="5" name="Espace réservé du contenu 2">
            <a:extLst>
              <a:ext uri="{FF2B5EF4-FFF2-40B4-BE49-F238E27FC236}">
                <a16:creationId xmlns:a16="http://schemas.microsoft.com/office/drawing/2014/main" id="{D6FFFA60-8E6D-CF4D-ACDC-47C3274131CF}"/>
              </a:ext>
            </a:extLst>
          </p:cNvPr>
          <p:cNvSpPr txBox="1">
            <a:spLocks/>
          </p:cNvSpPr>
          <p:nvPr/>
        </p:nvSpPr>
        <p:spPr>
          <a:xfrm>
            <a:off x="432000" y="1052736"/>
            <a:ext cx="7901042" cy="2736304"/>
          </a:xfrm>
          <a:prstGeom prst="rect">
            <a:avLst/>
          </a:prstGeom>
          <a:ln w="25400" cap="flat">
            <a:solidFill>
              <a:srgbClr val="333C6B"/>
            </a:solidFill>
          </a:ln>
        </p:spPr>
        <p:txBody>
          <a:bodyPr vert="horz" wrap="square" lIns="91440" tIns="45720" rIns="91440" bIns="45720" rtlCol="0" anchor="t">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10000"/>
              </a:lnSpc>
              <a:spcBef>
                <a:spcPts val="0"/>
              </a:spcBef>
              <a:buClr>
                <a:srgbClr val="333C6B"/>
              </a:buClr>
              <a:buNone/>
            </a:pPr>
            <a:r>
              <a:rPr lang="fr-FR" sz="1300" b="1" dirty="0"/>
              <a:t>RECOMMANDATIONS  EGALITE PRO :</a:t>
            </a:r>
          </a:p>
          <a:p>
            <a:pPr>
              <a:lnSpc>
                <a:spcPct val="110000"/>
              </a:lnSpc>
              <a:spcBef>
                <a:spcPts val="0"/>
              </a:spcBef>
              <a:buClr>
                <a:srgbClr val="333C6B"/>
              </a:buClr>
            </a:pPr>
            <a:r>
              <a:rPr lang="fr-FR" sz="1300" b="1" dirty="0"/>
              <a:t>Féminisation des effectifs sur les 5 dernières années : </a:t>
            </a:r>
            <a:br>
              <a:rPr lang="fr-FR" sz="1300" b="1" dirty="0"/>
            </a:br>
            <a:r>
              <a:rPr lang="fr-FR" sz="1300" dirty="0"/>
              <a:t>- concluantes au global</a:t>
            </a:r>
            <a:br>
              <a:rPr lang="fr-FR" sz="1300" dirty="0"/>
            </a:br>
            <a:r>
              <a:rPr lang="fr-FR" sz="1300" dirty="0"/>
              <a:t>- améliorables selon les services (déficit fém. en Informatique et Consultants, masc. en Compta)</a:t>
            </a:r>
          </a:p>
          <a:p>
            <a:pPr>
              <a:lnSpc>
                <a:spcPct val="110000"/>
              </a:lnSpc>
              <a:spcBef>
                <a:spcPts val="0"/>
              </a:spcBef>
              <a:buClr>
                <a:srgbClr val="333C6B"/>
              </a:buClr>
            </a:pPr>
            <a:r>
              <a:rPr lang="fr-FR" sz="1300" b="1" dirty="0"/>
              <a:t>Différence de salaire femme-homme (-3,4%) :</a:t>
            </a:r>
            <a:br>
              <a:rPr lang="fr-FR" sz="1300" dirty="0"/>
            </a:br>
            <a:r>
              <a:rPr lang="fr-FR" sz="1300" dirty="0"/>
              <a:t>- raisonnable mais améliorable</a:t>
            </a:r>
            <a:br>
              <a:rPr lang="fr-FR" sz="1300" dirty="0"/>
            </a:br>
            <a:r>
              <a:rPr lang="fr-FR" sz="1300" dirty="0"/>
              <a:t>- axes possibles : femmes de moins de 30 ans, et hauts salaires.</a:t>
            </a:r>
          </a:p>
          <a:p>
            <a:pPr>
              <a:lnSpc>
                <a:spcPct val="110000"/>
              </a:lnSpc>
              <a:spcBef>
                <a:spcPts val="0"/>
              </a:spcBef>
              <a:buClr>
                <a:srgbClr val="333C6B"/>
              </a:buClr>
            </a:pPr>
            <a:r>
              <a:rPr lang="fr-FR" sz="1300" b="1" dirty="0"/>
              <a:t>Taux d’Augmentation F &gt; Taux d’augmentation H (+7%) :</a:t>
            </a:r>
            <a:br>
              <a:rPr lang="fr-FR" sz="1300" dirty="0"/>
            </a:br>
            <a:r>
              <a:rPr lang="fr-FR" sz="1300" dirty="0"/>
              <a:t>-expliqué par un rattrapage</a:t>
            </a:r>
            <a:br>
              <a:rPr lang="fr-FR" sz="1300" dirty="0"/>
            </a:br>
            <a:r>
              <a:rPr lang="fr-FR" sz="1300" dirty="0"/>
              <a:t>-à maintenir en faveur du Genre le moins rémunéré (ou à contenir sous 2%)</a:t>
            </a:r>
          </a:p>
          <a:p>
            <a:pPr>
              <a:lnSpc>
                <a:spcPct val="110000"/>
              </a:lnSpc>
              <a:spcBef>
                <a:spcPts val="0"/>
              </a:spcBef>
              <a:buClr>
                <a:srgbClr val="333C6B"/>
              </a:buClr>
            </a:pPr>
            <a:r>
              <a:rPr lang="fr-FR" sz="1300" b="1" dirty="0"/>
              <a:t>Taux de Promotion équilibré (axe possible : F –de 30 ans)</a:t>
            </a:r>
          </a:p>
          <a:p>
            <a:pPr>
              <a:lnSpc>
                <a:spcPct val="110000"/>
              </a:lnSpc>
              <a:spcBef>
                <a:spcPts val="0"/>
              </a:spcBef>
              <a:buClr>
                <a:srgbClr val="333C6B"/>
              </a:buClr>
            </a:pPr>
            <a:r>
              <a:rPr lang="fr-FR" sz="1300" b="1" dirty="0"/>
              <a:t>Atténuer la différence H/F en type de contrat CDD</a:t>
            </a:r>
          </a:p>
        </p:txBody>
      </p:sp>
    </p:spTree>
    <p:extLst>
      <p:ext uri="{BB962C8B-B14F-4D97-AF65-F5344CB8AC3E}">
        <p14:creationId xmlns:p14="http://schemas.microsoft.com/office/powerpoint/2010/main" val="424605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792B2-7859-8EB8-CDF9-D7C9C4F21C04}"/>
            </a:ext>
          </a:extLst>
        </p:cNvPr>
        <p:cNvGrpSpPr/>
        <p:nvPr/>
      </p:nvGrpSpPr>
      <p:grpSpPr>
        <a:xfrm>
          <a:off x="0" y="0"/>
          <a:ext cx="0" cy="0"/>
          <a:chOff x="0" y="0"/>
          <a:chExt cx="0" cy="0"/>
        </a:xfrm>
      </p:grpSpPr>
      <p:sp>
        <p:nvSpPr>
          <p:cNvPr id="6" name="Titre 5">
            <a:extLst>
              <a:ext uri="{FF2B5EF4-FFF2-40B4-BE49-F238E27FC236}">
                <a16:creationId xmlns:a16="http://schemas.microsoft.com/office/drawing/2014/main" id="{5520D73C-76D2-D0DD-0B1D-BAFEDEFFA7ED}"/>
              </a:ext>
            </a:extLst>
          </p:cNvPr>
          <p:cNvSpPr>
            <a:spLocks noGrp="1"/>
          </p:cNvSpPr>
          <p:nvPr>
            <p:ph type="title"/>
          </p:nvPr>
        </p:nvSpPr>
        <p:spPr/>
        <p:txBody>
          <a:bodyPr>
            <a:normAutofit/>
          </a:bodyPr>
          <a:lstStyle/>
          <a:p>
            <a:r>
              <a:rPr lang="fr-FR" sz="2800" dirty="0"/>
              <a:t>Merci !</a:t>
            </a:r>
          </a:p>
        </p:txBody>
      </p:sp>
      <p:sp>
        <p:nvSpPr>
          <p:cNvPr id="5" name="Espace réservé du contenu 4">
            <a:extLst>
              <a:ext uri="{FF2B5EF4-FFF2-40B4-BE49-F238E27FC236}">
                <a16:creationId xmlns:a16="http://schemas.microsoft.com/office/drawing/2014/main" id="{BB033BB0-A17D-BC9D-01F4-75D62C73EFBD}"/>
              </a:ext>
            </a:extLst>
          </p:cNvPr>
          <p:cNvSpPr>
            <a:spLocks noGrp="1"/>
          </p:cNvSpPr>
          <p:nvPr>
            <p:ph idx="1"/>
          </p:nvPr>
        </p:nvSpPr>
        <p:spPr/>
        <p:txBody>
          <a:bodyPr anchor="ctr" anchorCtr="1">
            <a:normAutofit/>
          </a:bodyPr>
          <a:lstStyle/>
          <a:p>
            <a:pPr marL="0" indent="0">
              <a:buNone/>
            </a:pPr>
            <a:r>
              <a:rPr lang="fr-FR" sz="4800" dirty="0"/>
              <a:t>Merci !</a:t>
            </a:r>
          </a:p>
        </p:txBody>
      </p:sp>
      <p:sp>
        <p:nvSpPr>
          <p:cNvPr id="4" name="Espace réservé du numéro de diapositive 3">
            <a:extLst>
              <a:ext uri="{FF2B5EF4-FFF2-40B4-BE49-F238E27FC236}">
                <a16:creationId xmlns:a16="http://schemas.microsoft.com/office/drawing/2014/main" id="{0B181342-90D0-9965-3783-C87C37C0ADD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F9AEC7-A66D-4E7D-85F8-2F7C4FF17DE0}" type="slidenum">
              <a:rPr lang="fr-FR"/>
              <a:t>19</a:t>
            </a:fld>
            <a:endParaRPr lang="fr-FR" dirty="0"/>
          </a:p>
        </p:txBody>
      </p:sp>
    </p:spTree>
    <p:extLst>
      <p:ext uri="{BB962C8B-B14F-4D97-AF65-F5344CB8AC3E}">
        <p14:creationId xmlns:p14="http://schemas.microsoft.com/office/powerpoint/2010/main" val="335508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180B3-6AFD-E382-4AF9-C90457F4C94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0207DB3-D538-6B49-F865-0FB2E692B6A6}"/>
              </a:ext>
            </a:extLst>
          </p:cNvPr>
          <p:cNvSpPr>
            <a:spLocks noGrp="1"/>
          </p:cNvSpPr>
          <p:nvPr>
            <p:ph type="title"/>
          </p:nvPr>
        </p:nvSpPr>
        <p:spPr/>
        <p:txBody>
          <a:bodyPr>
            <a:normAutofit/>
          </a:bodyPr>
          <a:lstStyle/>
          <a:p>
            <a:r>
              <a:rPr lang="fr-FR" dirty="0"/>
              <a:t>SOMMAIRE</a:t>
            </a:r>
          </a:p>
        </p:txBody>
      </p:sp>
      <p:graphicFrame>
        <p:nvGraphicFramePr>
          <p:cNvPr id="7" name="Espace réservé du contenu 4">
            <a:extLst>
              <a:ext uri="{FF2B5EF4-FFF2-40B4-BE49-F238E27FC236}">
                <a16:creationId xmlns:a16="http://schemas.microsoft.com/office/drawing/2014/main" id="{3B283E4D-5D79-7294-D080-E9814E38D0BB}"/>
              </a:ext>
            </a:extLst>
          </p:cNvPr>
          <p:cNvGraphicFramePr>
            <a:graphicFrameLocks noGrp="1"/>
          </p:cNvGraphicFramePr>
          <p:nvPr>
            <p:ph idx="1"/>
            <p:extLst>
              <p:ext uri="{D42A27DB-BD31-4B8C-83A1-F6EECF244321}">
                <p14:modId xmlns:p14="http://schemas.microsoft.com/office/powerpoint/2010/main" val="2190560087"/>
              </p:ext>
            </p:extLst>
          </p:nvPr>
        </p:nvGraphicFramePr>
        <p:xfrm>
          <a:off x="431800" y="1368425"/>
          <a:ext cx="11339513" cy="4714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u numéro de diapositive 3">
            <a:extLst>
              <a:ext uri="{FF2B5EF4-FFF2-40B4-BE49-F238E27FC236}">
                <a16:creationId xmlns:a16="http://schemas.microsoft.com/office/drawing/2014/main" id="{2E0C9820-A104-2D82-3CF8-40EEECE46B21}"/>
              </a:ext>
            </a:extLst>
          </p:cNvPr>
          <p:cNvSpPr>
            <a:spLocks noGrp="1"/>
          </p:cNvSpPr>
          <p:nvPr>
            <p:ph type="sldNum" sz="quarter" idx="12"/>
          </p:nvPr>
        </p:nvSpPr>
        <p:spPr/>
        <p:txBody>
          <a:bodyPr>
            <a:normAutofit/>
          </a:bodyPr>
          <a:lstStyle/>
          <a:p>
            <a:pPr marL="0" marR="0" lvl="0" indent="0" defTabSz="457200" rtl="0" eaLnBrk="1" fontAlgn="auto" latinLnBrk="0" hangingPunct="1">
              <a:spcBef>
                <a:spcPts val="0"/>
              </a:spcBef>
              <a:spcAft>
                <a:spcPts val="600"/>
              </a:spcAft>
              <a:buClrTx/>
              <a:buSzTx/>
              <a:buFontTx/>
              <a:buNone/>
              <a:tabLst/>
              <a:defRPr/>
            </a:pPr>
            <a:fld id="{7DC1BBB0-96F0-4077-A278-0F3FB5C104D3}" type="slidenum">
              <a:rPr kumimoji="0" lang="fr-FR" b="0" i="0" u="none" strike="noStrike" kern="1200" cap="none" spc="0" normalizeH="0" baseline="0" noProof="0" smtClean="0">
                <a:ln>
                  <a:noFill/>
                </a:ln>
                <a:effectLst/>
                <a:uLnTx/>
                <a:uFillTx/>
                <a:latin typeface="Gill Sans MT" panose="020B0502020104020203"/>
                <a:ea typeface="+mn-ea"/>
                <a:cs typeface="+mn-cs"/>
              </a:rPr>
              <a:pPr marL="0" marR="0" lvl="0" indent="0" defTabSz="457200" rtl="0" eaLnBrk="1" fontAlgn="auto" latinLnBrk="0" hangingPunct="1">
                <a:spcBef>
                  <a:spcPts val="0"/>
                </a:spcBef>
                <a:spcAft>
                  <a:spcPts val="600"/>
                </a:spcAft>
                <a:buClrTx/>
                <a:buSzTx/>
                <a:buFontTx/>
                <a:buNone/>
                <a:tabLst/>
                <a:defRPr/>
              </a:pPr>
              <a:t>2</a:t>
            </a:fld>
            <a:endParaRPr kumimoji="0" lang="fr-FR" b="0" i="0" u="none" strike="noStrike" kern="1200" cap="none" spc="0" normalizeH="0" baseline="0" noProof="0">
              <a:ln>
                <a:noFill/>
              </a:ln>
              <a:effectLst/>
              <a:uLnTx/>
              <a:uFillTx/>
              <a:latin typeface="Gill Sans MT" panose="020B0502020104020203"/>
              <a:ea typeface="+mn-ea"/>
              <a:cs typeface="+mn-cs"/>
            </a:endParaRPr>
          </a:p>
        </p:txBody>
      </p:sp>
    </p:spTree>
    <p:extLst>
      <p:ext uri="{BB962C8B-B14F-4D97-AF65-F5344CB8AC3E}">
        <p14:creationId xmlns:p14="http://schemas.microsoft.com/office/powerpoint/2010/main" val="325588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B5448-25BE-EAEF-16F5-3A5D3E1A7E9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E4FC677-3683-F579-BD03-AC42EA6964B1}"/>
              </a:ext>
            </a:extLst>
          </p:cNvPr>
          <p:cNvSpPr>
            <a:spLocks noGrp="1"/>
          </p:cNvSpPr>
          <p:nvPr>
            <p:ph type="title"/>
          </p:nvPr>
        </p:nvSpPr>
        <p:spPr/>
        <p:txBody>
          <a:bodyPr/>
          <a:lstStyle/>
          <a:p>
            <a:r>
              <a:rPr lang="fr-FR" dirty="0"/>
              <a:t>ANNEXES</a:t>
            </a:r>
          </a:p>
        </p:txBody>
      </p:sp>
      <p:sp>
        <p:nvSpPr>
          <p:cNvPr id="4" name="Espace réservé du contenu 3">
            <a:extLst>
              <a:ext uri="{FF2B5EF4-FFF2-40B4-BE49-F238E27FC236}">
                <a16:creationId xmlns:a16="http://schemas.microsoft.com/office/drawing/2014/main" id="{D46E9C79-97A9-8074-18F6-473ADB5C5219}"/>
              </a:ext>
            </a:extLst>
          </p:cNvPr>
          <p:cNvSpPr>
            <a:spLocks noGrp="1"/>
          </p:cNvSpPr>
          <p:nvPr>
            <p:ph idx="1"/>
          </p:nvPr>
        </p:nvSpPr>
        <p:spPr/>
        <p:txBody>
          <a:bodyPr/>
          <a:lstStyle/>
          <a:p>
            <a:r>
              <a:rPr lang="fr-FR" dirty="0"/>
              <a:t>A - Les 5 grands principes des règles de protection des données personnelles (CNIL)</a:t>
            </a:r>
          </a:p>
          <a:p>
            <a:r>
              <a:rPr lang="fr-FR" dirty="0"/>
              <a:t>B - Satisfaction : 	-par Age 	- par Service 	- par Ancienneté</a:t>
            </a:r>
          </a:p>
          <a:p>
            <a:r>
              <a:rPr lang="fr-FR" sz="2000" dirty="0"/>
              <a:t>C - Conditions de travail : Contrat / </a:t>
            </a:r>
            <a:r>
              <a:rPr lang="fr-FR" sz="2000" b="1" dirty="0"/>
              <a:t>Accident du Travail </a:t>
            </a:r>
            <a:r>
              <a:rPr lang="fr-FR" sz="2000" dirty="0"/>
              <a:t>/ </a:t>
            </a:r>
            <a:r>
              <a:rPr lang="fr-FR" sz="2000" b="1" dirty="0"/>
              <a:t>Temps Partiel</a:t>
            </a:r>
          </a:p>
          <a:p>
            <a:r>
              <a:rPr lang="fr-FR" dirty="0"/>
              <a:t>D – Recommandations détaillées</a:t>
            </a:r>
          </a:p>
          <a:p>
            <a:r>
              <a:rPr lang="fr-FR" dirty="0"/>
              <a:t>E -  Les Données des Fichiers (source SIRH)(visuel)</a:t>
            </a:r>
          </a:p>
          <a:p>
            <a:endParaRPr lang="fr-FR" dirty="0"/>
          </a:p>
          <a:p>
            <a:endParaRPr lang="fr-FR" dirty="0"/>
          </a:p>
        </p:txBody>
      </p:sp>
      <p:sp>
        <p:nvSpPr>
          <p:cNvPr id="3" name="Espace réservé du numéro de diapositive 2">
            <a:extLst>
              <a:ext uri="{FF2B5EF4-FFF2-40B4-BE49-F238E27FC236}">
                <a16:creationId xmlns:a16="http://schemas.microsoft.com/office/drawing/2014/main" id="{CB0B9881-CDB2-B256-E884-04EFF15D3713}"/>
              </a:ext>
            </a:extLst>
          </p:cNvPr>
          <p:cNvSpPr>
            <a:spLocks noGrp="1"/>
          </p:cNvSpPr>
          <p:nvPr>
            <p:ph type="sldNum" sz="quarter" idx="12"/>
          </p:nvPr>
        </p:nvSpPr>
        <p:spPr/>
        <p:txBody>
          <a:bodyPr/>
          <a:lstStyle/>
          <a:p>
            <a:pPr rtl="0"/>
            <a:fld id="{7DC1BBB0-96F0-4077-A278-0F3FB5C104D3}" type="slidenum">
              <a:rPr lang="fr-FR" noProof="0" smtClean="0"/>
              <a:t>20</a:t>
            </a:fld>
            <a:endParaRPr lang="fr-FR" noProof="0"/>
          </a:p>
        </p:txBody>
      </p:sp>
    </p:spTree>
    <p:extLst>
      <p:ext uri="{BB962C8B-B14F-4D97-AF65-F5344CB8AC3E}">
        <p14:creationId xmlns:p14="http://schemas.microsoft.com/office/powerpoint/2010/main" val="188441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2CC89-BB4B-6940-1FF9-E1EF135FE14D}"/>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EBE997CB-614D-9FBC-5ED9-260B8A3D582A}"/>
              </a:ext>
            </a:extLst>
          </p:cNvPr>
          <p:cNvSpPr>
            <a:spLocks noGrp="1"/>
          </p:cNvSpPr>
          <p:nvPr>
            <p:ph type="title"/>
          </p:nvPr>
        </p:nvSpPr>
        <p:spPr/>
        <p:txBody>
          <a:bodyPr wrap="none">
            <a:normAutofit/>
          </a:bodyPr>
          <a:lstStyle/>
          <a:p>
            <a:r>
              <a:rPr lang="fr-FR" sz="2400" b="0" i="0" u="none" strike="noStrike" baseline="0" dirty="0">
                <a:solidFill>
                  <a:srgbClr val="000000"/>
                </a:solidFill>
                <a:latin typeface="Georgia" panose="02040502050405020303" pitchFamily="18" charset="0"/>
              </a:rPr>
              <a:t>A - Les 5 grands principes des règles de protection des données personnelles (CNIL):</a:t>
            </a:r>
            <a:endParaRPr lang="fr-FR" sz="2400" dirty="0"/>
          </a:p>
        </p:txBody>
      </p:sp>
      <p:sp>
        <p:nvSpPr>
          <p:cNvPr id="5" name="Espace réservé du contenu 4">
            <a:extLst>
              <a:ext uri="{FF2B5EF4-FFF2-40B4-BE49-F238E27FC236}">
                <a16:creationId xmlns:a16="http://schemas.microsoft.com/office/drawing/2014/main" id="{560DD658-8D48-EEB1-3F6E-98013488F5B8}"/>
              </a:ext>
            </a:extLst>
          </p:cNvPr>
          <p:cNvSpPr>
            <a:spLocks noGrp="1"/>
          </p:cNvSpPr>
          <p:nvPr>
            <p:ph idx="1"/>
          </p:nvPr>
        </p:nvSpPr>
        <p:spPr/>
        <p:txBody>
          <a:bodyPr>
            <a:normAutofit/>
          </a:bodyPr>
          <a:lstStyle/>
          <a:p>
            <a:r>
              <a:rPr lang="fr-FR" sz="1800" b="1" i="0" u="none" strike="noStrike" baseline="0" dirty="0">
                <a:solidFill>
                  <a:srgbClr val="000000"/>
                </a:solidFill>
                <a:latin typeface="Georgia" panose="02040502050405020303" pitchFamily="18" charset="0"/>
              </a:rPr>
              <a:t>Le principe de finalité </a:t>
            </a:r>
            <a:r>
              <a:rPr lang="fr-FR" sz="1800" b="0" i="0" u="none" strike="noStrike" baseline="0" dirty="0">
                <a:solidFill>
                  <a:srgbClr val="000000"/>
                </a:solidFill>
                <a:latin typeface="Georgia" panose="02040502050405020303" pitchFamily="18" charset="0"/>
              </a:rPr>
              <a:t>: le responsable d'un fichier ne peut enregistrer et utiliser des informations sur des personnes physiques que dans un but bien précis, </a:t>
            </a:r>
            <a:r>
              <a:rPr lang="fr-FR" sz="1800" b="0" i="0" u="none" strike="noStrike" baseline="0" dirty="0" err="1">
                <a:solidFill>
                  <a:srgbClr val="000000"/>
                </a:solidFill>
                <a:latin typeface="Georgia" panose="02040502050405020303" pitchFamily="18" charset="0"/>
              </a:rPr>
              <a:t>légalet</a:t>
            </a:r>
            <a:r>
              <a:rPr lang="fr-FR" sz="1800" b="0" i="0" u="none" strike="noStrike" baseline="0" dirty="0">
                <a:solidFill>
                  <a:srgbClr val="000000"/>
                </a:solidFill>
                <a:latin typeface="Georgia" panose="02040502050405020303" pitchFamily="18" charset="0"/>
              </a:rPr>
              <a:t> légitime ;</a:t>
            </a:r>
          </a:p>
          <a:p>
            <a:r>
              <a:rPr lang="fr-FR" sz="1800" b="1" i="0" u="none" strike="noStrike" baseline="0" dirty="0">
                <a:solidFill>
                  <a:srgbClr val="000000"/>
                </a:solidFill>
                <a:latin typeface="Georgia" panose="02040502050405020303" pitchFamily="18" charset="0"/>
              </a:rPr>
              <a:t>Le principe de proportionnalité et de pertinence </a:t>
            </a:r>
            <a:r>
              <a:rPr lang="fr-FR" sz="1800" b="0" i="0" u="none" strike="noStrike" baseline="0" dirty="0">
                <a:solidFill>
                  <a:srgbClr val="000000"/>
                </a:solidFill>
                <a:latin typeface="Georgia" panose="02040502050405020303" pitchFamily="18" charset="0"/>
              </a:rPr>
              <a:t>: les informations enregistrées doivent être pertinentes et strictement nécessaires au regard de la finalité </a:t>
            </a:r>
            <a:r>
              <a:rPr lang="fr-FR" sz="1800" b="0" i="0" u="none" strike="noStrike" baseline="0" dirty="0" err="1">
                <a:solidFill>
                  <a:srgbClr val="000000"/>
                </a:solidFill>
                <a:latin typeface="Georgia" panose="02040502050405020303" pitchFamily="18" charset="0"/>
              </a:rPr>
              <a:t>dufichier</a:t>
            </a:r>
            <a:r>
              <a:rPr lang="fr-FR" sz="1800" b="0" i="0" u="none" strike="noStrike" baseline="0" dirty="0">
                <a:solidFill>
                  <a:srgbClr val="000000"/>
                </a:solidFill>
                <a:latin typeface="Georgia" panose="02040502050405020303" pitchFamily="18" charset="0"/>
              </a:rPr>
              <a:t> ;</a:t>
            </a:r>
          </a:p>
          <a:p>
            <a:r>
              <a:rPr lang="fr-FR" sz="1800" b="1" i="0" u="none" strike="noStrike" baseline="0" dirty="0">
                <a:solidFill>
                  <a:srgbClr val="000000"/>
                </a:solidFill>
                <a:latin typeface="Georgia" panose="02040502050405020303" pitchFamily="18" charset="0"/>
              </a:rPr>
              <a:t>Le principe d'une durée de conservation limitée </a:t>
            </a:r>
            <a:r>
              <a:rPr lang="fr-FR" sz="1800" b="0" i="0" u="none" strike="noStrike" baseline="0" dirty="0">
                <a:solidFill>
                  <a:srgbClr val="000000"/>
                </a:solidFill>
                <a:latin typeface="Georgia" panose="02040502050405020303" pitchFamily="18" charset="0"/>
              </a:rPr>
              <a:t>: il n'est pas possible de conserver des informations sur des personnes physiques dans un fichier pour </a:t>
            </a:r>
            <a:r>
              <a:rPr lang="fr-FR" sz="1800" b="0" i="0" u="none" strike="noStrike" baseline="0" dirty="0" err="1">
                <a:solidFill>
                  <a:srgbClr val="000000"/>
                </a:solidFill>
                <a:latin typeface="Georgia" panose="02040502050405020303" pitchFamily="18" charset="0"/>
              </a:rPr>
              <a:t>unedurée</a:t>
            </a:r>
            <a:r>
              <a:rPr lang="fr-FR" sz="1800" b="0" i="0" u="none" strike="noStrike" baseline="0" dirty="0">
                <a:solidFill>
                  <a:srgbClr val="000000"/>
                </a:solidFill>
                <a:latin typeface="Georgia" panose="02040502050405020303" pitchFamily="18" charset="0"/>
              </a:rPr>
              <a:t> indéfinie. Une durée de conservation précise doit être fixée, en fonction du type d'information enregistrée et de la finalité du fichier ;</a:t>
            </a:r>
          </a:p>
          <a:p>
            <a:r>
              <a:rPr lang="fr-FR" sz="1800" b="1" i="0" u="none" strike="noStrike" baseline="0" dirty="0">
                <a:solidFill>
                  <a:srgbClr val="000000"/>
                </a:solidFill>
                <a:latin typeface="Georgia" panose="02040502050405020303" pitchFamily="18" charset="0"/>
              </a:rPr>
              <a:t>Le principe de sécurité et de confidentialité </a:t>
            </a:r>
            <a:r>
              <a:rPr lang="fr-FR" sz="1800" b="0" i="0" u="none" strike="noStrike" baseline="0" dirty="0">
                <a:solidFill>
                  <a:srgbClr val="000000"/>
                </a:solidFill>
                <a:latin typeface="Georgia" panose="02040502050405020303" pitchFamily="18" charset="0"/>
              </a:rPr>
              <a:t>: le responsable du fichier doit garantir la sécurité des informations qu'il détient. Il doit en particulier veiller à </a:t>
            </a:r>
            <a:r>
              <a:rPr lang="fr-FR" sz="1800" b="0" i="0" u="none" strike="noStrike" baseline="0" dirty="0" err="1">
                <a:solidFill>
                  <a:srgbClr val="000000"/>
                </a:solidFill>
                <a:latin typeface="Georgia" panose="02040502050405020303" pitchFamily="18" charset="0"/>
              </a:rPr>
              <a:t>ceque</a:t>
            </a:r>
            <a:r>
              <a:rPr lang="fr-FR" sz="1800" b="0" i="0" u="none" strike="noStrike" baseline="0" dirty="0">
                <a:solidFill>
                  <a:srgbClr val="000000"/>
                </a:solidFill>
                <a:latin typeface="Georgia" panose="02040502050405020303" pitchFamily="18" charset="0"/>
              </a:rPr>
              <a:t> seules les personnes autorisées aient accès à ces informations ;</a:t>
            </a:r>
          </a:p>
          <a:p>
            <a:r>
              <a:rPr lang="fr-FR" sz="1800" b="1" i="0" u="none" strike="noStrike" baseline="0" dirty="0">
                <a:solidFill>
                  <a:srgbClr val="0000FF"/>
                </a:solidFill>
                <a:latin typeface="Georgia" panose="02040502050405020303" pitchFamily="18" charset="0"/>
              </a:rPr>
              <a:t>Les droits des personnes</a:t>
            </a:r>
            <a:r>
              <a:rPr lang="fr-FR" sz="1800" b="1" i="0" u="none" strike="noStrike" baseline="0" dirty="0">
                <a:solidFill>
                  <a:srgbClr val="000000"/>
                </a:solidFill>
                <a:latin typeface="Georgia" panose="02040502050405020303" pitchFamily="18" charset="0"/>
              </a:rPr>
              <a:t>.</a:t>
            </a:r>
            <a:endParaRPr lang="fr-FR" sz="1800" b="0" i="0" u="none" strike="noStrike" baseline="0" dirty="0">
              <a:solidFill>
                <a:srgbClr val="000000"/>
              </a:solidFill>
              <a:latin typeface="Georgia" panose="02040502050405020303" pitchFamily="18" charset="0"/>
            </a:endParaRPr>
          </a:p>
          <a:p>
            <a:endParaRPr lang="fr-FR" dirty="0"/>
          </a:p>
        </p:txBody>
      </p:sp>
      <p:sp>
        <p:nvSpPr>
          <p:cNvPr id="3" name="Espace réservé du numéro de diapositive 2">
            <a:extLst>
              <a:ext uri="{FF2B5EF4-FFF2-40B4-BE49-F238E27FC236}">
                <a16:creationId xmlns:a16="http://schemas.microsoft.com/office/drawing/2014/main" id="{4D7D738E-5068-015F-A3B9-A0CA463F1A3F}"/>
              </a:ext>
            </a:extLst>
          </p:cNvPr>
          <p:cNvSpPr>
            <a:spLocks noGrp="1"/>
          </p:cNvSpPr>
          <p:nvPr>
            <p:ph type="sldNum" sz="quarter" idx="12"/>
          </p:nvPr>
        </p:nvSpPr>
        <p:spPr/>
        <p:txBody>
          <a:bodyPr/>
          <a:lstStyle/>
          <a:p>
            <a:pPr rtl="0"/>
            <a:fld id="{7DC1BBB0-96F0-4077-A278-0F3FB5C104D3}" type="slidenum">
              <a:rPr lang="fr-FR" noProof="0" smtClean="0"/>
              <a:t>21</a:t>
            </a:fld>
            <a:endParaRPr lang="fr-FR" noProof="0"/>
          </a:p>
        </p:txBody>
      </p:sp>
    </p:spTree>
    <p:extLst>
      <p:ext uri="{BB962C8B-B14F-4D97-AF65-F5344CB8AC3E}">
        <p14:creationId xmlns:p14="http://schemas.microsoft.com/office/powerpoint/2010/main" val="24932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1C0FA-7C41-A72E-1830-59665086EB9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BA74D31-30B1-8255-82E4-4214D857FE93}"/>
              </a:ext>
            </a:extLst>
          </p:cNvPr>
          <p:cNvSpPr>
            <a:spLocks noGrp="1"/>
          </p:cNvSpPr>
          <p:nvPr>
            <p:ph type="title"/>
          </p:nvPr>
        </p:nvSpPr>
        <p:spPr/>
        <p:txBody>
          <a:bodyPr/>
          <a:lstStyle/>
          <a:p>
            <a:r>
              <a:rPr lang="fr-FR" dirty="0"/>
              <a:t>B. Satisfaction par Age – par Service – par Ancienneté</a:t>
            </a:r>
          </a:p>
        </p:txBody>
      </p:sp>
      <p:sp>
        <p:nvSpPr>
          <p:cNvPr id="3" name="Espace réservé du numéro de diapositive 2">
            <a:extLst>
              <a:ext uri="{FF2B5EF4-FFF2-40B4-BE49-F238E27FC236}">
                <a16:creationId xmlns:a16="http://schemas.microsoft.com/office/drawing/2014/main" id="{70DAF72B-59CE-86ED-AD6D-4328DC5C6EBF}"/>
              </a:ext>
            </a:extLst>
          </p:cNvPr>
          <p:cNvSpPr>
            <a:spLocks noGrp="1"/>
          </p:cNvSpPr>
          <p:nvPr>
            <p:ph type="sldNum" sz="quarter" idx="12"/>
          </p:nvPr>
        </p:nvSpPr>
        <p:spPr/>
        <p:txBody>
          <a:bodyPr/>
          <a:lstStyle/>
          <a:p>
            <a:pPr rtl="0"/>
            <a:fld id="{7DC1BBB0-96F0-4077-A278-0F3FB5C104D3}" type="slidenum">
              <a:rPr lang="fr-FR" noProof="0" smtClean="0"/>
              <a:t>22</a:t>
            </a:fld>
            <a:endParaRPr lang="fr-FR" noProof="0"/>
          </a:p>
        </p:txBody>
      </p:sp>
      <p:grpSp>
        <p:nvGrpSpPr>
          <p:cNvPr id="10" name="Groupe 9">
            <a:extLst>
              <a:ext uri="{FF2B5EF4-FFF2-40B4-BE49-F238E27FC236}">
                <a16:creationId xmlns:a16="http://schemas.microsoft.com/office/drawing/2014/main" id="{123A4D49-DD9A-58CE-BFEF-9B572F85EAD2}"/>
              </a:ext>
            </a:extLst>
          </p:cNvPr>
          <p:cNvGrpSpPr/>
          <p:nvPr/>
        </p:nvGrpSpPr>
        <p:grpSpPr>
          <a:xfrm>
            <a:off x="117748" y="948716"/>
            <a:ext cx="3069012" cy="2183829"/>
            <a:chOff x="3420514" y="1106383"/>
            <a:chExt cx="3069012" cy="2183829"/>
          </a:xfrm>
        </p:grpSpPr>
        <p:pic>
          <p:nvPicPr>
            <p:cNvPr id="5" name="Image 4">
              <a:extLst>
                <a:ext uri="{FF2B5EF4-FFF2-40B4-BE49-F238E27FC236}">
                  <a16:creationId xmlns:a16="http://schemas.microsoft.com/office/drawing/2014/main" id="{BFE420EC-8E8B-6FDB-32BE-EA906660EB49}"/>
                </a:ext>
              </a:extLst>
            </p:cNvPr>
            <p:cNvPicPr>
              <a:picLocks noChangeAspect="1"/>
            </p:cNvPicPr>
            <p:nvPr/>
          </p:nvPicPr>
          <p:blipFill>
            <a:blip r:embed="rId3"/>
            <a:srcRect l="5530" t="14001"/>
            <a:stretch/>
          </p:blipFill>
          <p:spPr>
            <a:xfrm>
              <a:off x="3430116" y="1106383"/>
              <a:ext cx="3059410" cy="1892225"/>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9" name="Espace réservé du contenu 2">
              <a:extLst>
                <a:ext uri="{FF2B5EF4-FFF2-40B4-BE49-F238E27FC236}">
                  <a16:creationId xmlns:a16="http://schemas.microsoft.com/office/drawing/2014/main" id="{279BDB12-73CD-FFE1-1313-8A735B6FC474}"/>
                </a:ext>
              </a:extLst>
            </p:cNvPr>
            <p:cNvSpPr txBox="1">
              <a:spLocks/>
            </p:cNvSpPr>
            <p:nvPr/>
          </p:nvSpPr>
          <p:spPr>
            <a:xfrm>
              <a:off x="3420514" y="3013213"/>
              <a:ext cx="3069012"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36000" tIns="36000" rIns="36000" bIns="3600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Satisfaction Moyenne par Genre</a:t>
              </a:r>
            </a:p>
          </p:txBody>
        </p:sp>
      </p:grpSp>
      <p:sp>
        <p:nvSpPr>
          <p:cNvPr id="11" name="Espace réservé du contenu 2">
            <a:extLst>
              <a:ext uri="{FF2B5EF4-FFF2-40B4-BE49-F238E27FC236}">
                <a16:creationId xmlns:a16="http://schemas.microsoft.com/office/drawing/2014/main" id="{E9CA505E-050A-940E-4DAF-9D27AD089766}"/>
              </a:ext>
            </a:extLst>
          </p:cNvPr>
          <p:cNvSpPr txBox="1">
            <a:spLocks/>
          </p:cNvSpPr>
          <p:nvPr/>
        </p:nvSpPr>
        <p:spPr>
          <a:xfrm>
            <a:off x="3387794" y="3425504"/>
            <a:ext cx="3394630" cy="2580488"/>
          </a:xfrm>
          <a:prstGeom prst="rect">
            <a:avLst/>
          </a:prstGeom>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10000"/>
              </a:lnSpc>
              <a:spcBef>
                <a:spcPts val="0"/>
              </a:spcBef>
              <a:buClr>
                <a:srgbClr val="333C6B"/>
              </a:buClr>
            </a:pPr>
            <a:r>
              <a:rPr lang="fr-FR" sz="1200" b="1" dirty="0"/>
              <a:t>Niveaux de satisfaction Global équivalents :</a:t>
            </a:r>
            <a:br>
              <a:rPr lang="fr-FR" sz="1200" b="1" dirty="0"/>
            </a:br>
            <a:r>
              <a:rPr lang="fr-FR" sz="1200" dirty="0"/>
              <a:t>- Score très étalé </a:t>
            </a:r>
            <a:br>
              <a:rPr lang="fr-FR" sz="1200" dirty="0"/>
            </a:br>
            <a:r>
              <a:rPr lang="fr-FR" sz="1200" dirty="0"/>
              <a:t>- avec Moyenne et médiane autour de 50</a:t>
            </a:r>
          </a:p>
          <a:p>
            <a:pPr>
              <a:lnSpc>
                <a:spcPct val="110000"/>
              </a:lnSpc>
              <a:spcBef>
                <a:spcPts val="0"/>
              </a:spcBef>
              <a:buClr>
                <a:srgbClr val="333C6B"/>
              </a:buClr>
            </a:pPr>
            <a:r>
              <a:rPr lang="fr-FR" sz="1200" b="1" dirty="0"/>
              <a:t>Score en retrait </a:t>
            </a:r>
            <a:br>
              <a:rPr lang="fr-FR" sz="1200" dirty="0"/>
            </a:br>
            <a:r>
              <a:rPr lang="fr-FR" sz="1200" dirty="0"/>
              <a:t>-chez les Hommes de – de 30 ans</a:t>
            </a:r>
            <a:br>
              <a:rPr lang="fr-FR" sz="1200" dirty="0"/>
            </a:br>
            <a:r>
              <a:rPr lang="fr-FR" sz="1200" dirty="0"/>
              <a:t>- les Femmes en Informatique</a:t>
            </a:r>
            <a:br>
              <a:rPr lang="fr-FR" sz="1200" dirty="0"/>
            </a:br>
            <a:r>
              <a:rPr lang="fr-FR" sz="1200" dirty="0"/>
              <a:t>- les Femmes de plus de 15 ans d’ancienneté</a:t>
            </a:r>
          </a:p>
          <a:p>
            <a:pPr>
              <a:lnSpc>
                <a:spcPct val="110000"/>
              </a:lnSpc>
              <a:spcBef>
                <a:spcPts val="0"/>
              </a:spcBef>
              <a:buClr>
                <a:srgbClr val="333C6B"/>
              </a:buClr>
            </a:pPr>
            <a:r>
              <a:rPr lang="fr-FR" sz="1200" b="1" dirty="0"/>
              <a:t>Score supérieur sur :</a:t>
            </a:r>
            <a:br>
              <a:rPr lang="fr-FR" sz="1200" dirty="0"/>
            </a:br>
            <a:r>
              <a:rPr lang="fr-FR" sz="1200" dirty="0"/>
              <a:t>-les hommes en RH</a:t>
            </a:r>
            <a:br>
              <a:rPr lang="fr-FR" sz="1200" dirty="0"/>
            </a:br>
            <a:r>
              <a:rPr lang="fr-FR" sz="1200" dirty="0"/>
              <a:t>- les femmes en milieu de Carrière</a:t>
            </a:r>
          </a:p>
          <a:p>
            <a:pPr>
              <a:lnSpc>
                <a:spcPct val="110000"/>
              </a:lnSpc>
              <a:spcBef>
                <a:spcPts val="0"/>
              </a:spcBef>
              <a:buClr>
                <a:srgbClr val="333C6B"/>
              </a:buClr>
            </a:pPr>
            <a:endParaRPr lang="fr-FR" sz="1200" dirty="0"/>
          </a:p>
        </p:txBody>
      </p:sp>
      <p:grpSp>
        <p:nvGrpSpPr>
          <p:cNvPr id="15" name="Groupe 14">
            <a:extLst>
              <a:ext uri="{FF2B5EF4-FFF2-40B4-BE49-F238E27FC236}">
                <a16:creationId xmlns:a16="http://schemas.microsoft.com/office/drawing/2014/main" id="{1E568C52-6B92-0000-9660-0BE44DEF02B7}"/>
              </a:ext>
            </a:extLst>
          </p:cNvPr>
          <p:cNvGrpSpPr/>
          <p:nvPr/>
        </p:nvGrpSpPr>
        <p:grpSpPr>
          <a:xfrm>
            <a:off x="94726" y="3184390"/>
            <a:ext cx="2700511" cy="2740283"/>
            <a:chOff x="4078188" y="1064146"/>
            <a:chExt cx="2700511" cy="2740283"/>
          </a:xfrm>
        </p:grpSpPr>
        <p:pic>
          <p:nvPicPr>
            <p:cNvPr id="13" name="Image 12">
              <a:extLst>
                <a:ext uri="{FF2B5EF4-FFF2-40B4-BE49-F238E27FC236}">
                  <a16:creationId xmlns:a16="http://schemas.microsoft.com/office/drawing/2014/main" id="{629E983D-FE37-DC27-6CB5-FC8E9ADE6222}"/>
                </a:ext>
              </a:extLst>
            </p:cNvPr>
            <p:cNvPicPr>
              <a:picLocks noChangeAspect="1"/>
            </p:cNvPicPr>
            <p:nvPr/>
          </p:nvPicPr>
          <p:blipFill>
            <a:blip r:embed="rId4"/>
            <a:srcRect l="8542" t="14721"/>
            <a:stretch/>
          </p:blipFill>
          <p:spPr>
            <a:xfrm>
              <a:off x="4078188" y="1064146"/>
              <a:ext cx="2700511" cy="2436862"/>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14" name="Espace réservé du contenu 2">
              <a:extLst>
                <a:ext uri="{FF2B5EF4-FFF2-40B4-BE49-F238E27FC236}">
                  <a16:creationId xmlns:a16="http://schemas.microsoft.com/office/drawing/2014/main" id="{42B2076E-71EB-5ACC-DB98-2E08C08372BA}"/>
                </a:ext>
              </a:extLst>
            </p:cNvPr>
            <p:cNvSpPr txBox="1">
              <a:spLocks/>
            </p:cNvSpPr>
            <p:nvPr/>
          </p:nvSpPr>
          <p:spPr>
            <a:xfrm>
              <a:off x="4078188" y="3527430"/>
              <a:ext cx="2700511"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36000" tIns="36000" rIns="36000" bIns="3600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Satisfaction par Genre</a:t>
              </a:r>
            </a:p>
          </p:txBody>
        </p:sp>
      </p:grpSp>
      <p:grpSp>
        <p:nvGrpSpPr>
          <p:cNvPr id="23" name="Groupe 22">
            <a:extLst>
              <a:ext uri="{FF2B5EF4-FFF2-40B4-BE49-F238E27FC236}">
                <a16:creationId xmlns:a16="http://schemas.microsoft.com/office/drawing/2014/main" id="{3950C483-838C-2ADB-85E7-A1EA813E81A4}"/>
              </a:ext>
            </a:extLst>
          </p:cNvPr>
          <p:cNvGrpSpPr/>
          <p:nvPr/>
        </p:nvGrpSpPr>
        <p:grpSpPr>
          <a:xfrm>
            <a:off x="3363890" y="948717"/>
            <a:ext cx="4152541" cy="2117385"/>
            <a:chOff x="3988331" y="3725634"/>
            <a:chExt cx="4152541" cy="2117385"/>
          </a:xfrm>
        </p:grpSpPr>
        <p:pic>
          <p:nvPicPr>
            <p:cNvPr id="19" name="Image 18">
              <a:extLst>
                <a:ext uri="{FF2B5EF4-FFF2-40B4-BE49-F238E27FC236}">
                  <a16:creationId xmlns:a16="http://schemas.microsoft.com/office/drawing/2014/main" id="{5DFF4AEA-48F2-383F-6F7B-F642179693CD}"/>
                </a:ext>
              </a:extLst>
            </p:cNvPr>
            <p:cNvPicPr>
              <a:picLocks noChangeAspect="1"/>
            </p:cNvPicPr>
            <p:nvPr/>
          </p:nvPicPr>
          <p:blipFill>
            <a:blip r:embed="rId5"/>
            <a:srcRect l="4491" t="14135"/>
            <a:stretch/>
          </p:blipFill>
          <p:spPr>
            <a:xfrm>
              <a:off x="4006180" y="3725634"/>
              <a:ext cx="4134692" cy="1847555"/>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22" name="Espace réservé du contenu 2">
              <a:extLst>
                <a:ext uri="{FF2B5EF4-FFF2-40B4-BE49-F238E27FC236}">
                  <a16:creationId xmlns:a16="http://schemas.microsoft.com/office/drawing/2014/main" id="{F91EFA6C-90D2-286A-BD06-A26BCA08F636}"/>
                </a:ext>
              </a:extLst>
            </p:cNvPr>
            <p:cNvSpPr txBox="1">
              <a:spLocks/>
            </p:cNvSpPr>
            <p:nvPr/>
          </p:nvSpPr>
          <p:spPr>
            <a:xfrm>
              <a:off x="3988331" y="5566020"/>
              <a:ext cx="4152541"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36000" tIns="36000" rIns="36000" bIns="3600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Satisfaction par Age et par Genre</a:t>
              </a:r>
            </a:p>
          </p:txBody>
        </p:sp>
      </p:grpSp>
      <p:grpSp>
        <p:nvGrpSpPr>
          <p:cNvPr id="24" name="Groupe 23">
            <a:extLst>
              <a:ext uri="{FF2B5EF4-FFF2-40B4-BE49-F238E27FC236}">
                <a16:creationId xmlns:a16="http://schemas.microsoft.com/office/drawing/2014/main" id="{651D53F2-C5C4-8938-B6CD-EF4276F6F2DE}"/>
              </a:ext>
            </a:extLst>
          </p:cNvPr>
          <p:cNvGrpSpPr>
            <a:grpSpLocks noChangeAspect="1"/>
          </p:cNvGrpSpPr>
          <p:nvPr/>
        </p:nvGrpSpPr>
        <p:grpSpPr>
          <a:xfrm>
            <a:off x="4366220" y="2372148"/>
            <a:ext cx="394200" cy="432000"/>
            <a:chOff x="5686544" y="3048000"/>
            <a:chExt cx="695325" cy="762000"/>
          </a:xfrm>
        </p:grpSpPr>
        <p:pic>
          <p:nvPicPr>
            <p:cNvPr id="25" name="Graphique 24" descr="Homme aux cheveux épais">
              <a:extLst>
                <a:ext uri="{FF2B5EF4-FFF2-40B4-BE49-F238E27FC236}">
                  <a16:creationId xmlns:a16="http://schemas.microsoft.com/office/drawing/2014/main" id="{917956AC-D7F6-723B-C931-114D3BDEA0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6544" y="3048000"/>
              <a:ext cx="695325" cy="762000"/>
            </a:xfrm>
            <a:prstGeom prst="rect">
              <a:avLst/>
            </a:prstGeom>
          </p:spPr>
        </p:pic>
        <p:pic>
          <p:nvPicPr>
            <p:cNvPr id="26" name="Graphique 25" descr="Un visage déprimé">
              <a:extLst>
                <a:ext uri="{FF2B5EF4-FFF2-40B4-BE49-F238E27FC236}">
                  <a16:creationId xmlns:a16="http://schemas.microsoft.com/office/drawing/2014/main" id="{E188B8A7-0739-5370-138C-C1FF58F258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1794" y="3387201"/>
              <a:ext cx="314325" cy="304800"/>
            </a:xfrm>
            <a:prstGeom prst="rect">
              <a:avLst/>
            </a:prstGeom>
          </p:spPr>
        </p:pic>
      </p:grpSp>
      <p:grpSp>
        <p:nvGrpSpPr>
          <p:cNvPr id="27" name="Groupe 26">
            <a:extLst>
              <a:ext uri="{FF2B5EF4-FFF2-40B4-BE49-F238E27FC236}">
                <a16:creationId xmlns:a16="http://schemas.microsoft.com/office/drawing/2014/main" id="{13EA3F3B-6458-7C2E-57A1-5F68A038E773}"/>
              </a:ext>
            </a:extLst>
          </p:cNvPr>
          <p:cNvGrpSpPr>
            <a:grpSpLocks noChangeAspect="1"/>
          </p:cNvGrpSpPr>
          <p:nvPr/>
        </p:nvGrpSpPr>
        <p:grpSpPr>
          <a:xfrm>
            <a:off x="218250" y="2261695"/>
            <a:ext cx="342000" cy="432000"/>
            <a:chOff x="5732462" y="2971800"/>
            <a:chExt cx="723900" cy="914400"/>
          </a:xfrm>
        </p:grpSpPr>
        <p:pic>
          <p:nvPicPr>
            <p:cNvPr id="28" name="Graphique 27" descr="Femme portant un ruban">
              <a:extLst>
                <a:ext uri="{FF2B5EF4-FFF2-40B4-BE49-F238E27FC236}">
                  <a16:creationId xmlns:a16="http://schemas.microsoft.com/office/drawing/2014/main" id="{C1EC7591-CCF1-CDB7-E18F-A382614DC4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32462" y="2971800"/>
              <a:ext cx="723900" cy="914400"/>
            </a:xfrm>
            <a:prstGeom prst="rect">
              <a:avLst/>
            </a:prstGeom>
          </p:spPr>
        </p:pic>
        <p:pic>
          <p:nvPicPr>
            <p:cNvPr id="29" name="Graphique 28" descr="Une femme souriante">
              <a:extLst>
                <a:ext uri="{FF2B5EF4-FFF2-40B4-BE49-F238E27FC236}">
                  <a16:creationId xmlns:a16="http://schemas.microsoft.com/office/drawing/2014/main" id="{A6E1FAFA-0C68-6074-91EC-A001B18A31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92012" y="3412312"/>
              <a:ext cx="304800" cy="333375"/>
            </a:xfrm>
            <a:prstGeom prst="rect">
              <a:avLst/>
            </a:prstGeom>
          </p:spPr>
        </p:pic>
      </p:grpSp>
      <p:grpSp>
        <p:nvGrpSpPr>
          <p:cNvPr id="30" name="Groupe 29">
            <a:extLst>
              <a:ext uri="{FF2B5EF4-FFF2-40B4-BE49-F238E27FC236}">
                <a16:creationId xmlns:a16="http://schemas.microsoft.com/office/drawing/2014/main" id="{C7EE7F7E-1D81-C8A2-E1C2-08D2E44FD078}"/>
              </a:ext>
            </a:extLst>
          </p:cNvPr>
          <p:cNvGrpSpPr>
            <a:grpSpLocks noChangeAspect="1"/>
          </p:cNvGrpSpPr>
          <p:nvPr/>
        </p:nvGrpSpPr>
        <p:grpSpPr>
          <a:xfrm>
            <a:off x="2607120" y="2261695"/>
            <a:ext cx="394200" cy="432000"/>
            <a:chOff x="5746750" y="3048000"/>
            <a:chExt cx="695325" cy="762000"/>
          </a:xfrm>
        </p:grpSpPr>
        <p:pic>
          <p:nvPicPr>
            <p:cNvPr id="31" name="Graphique 30" descr="Homme aux cheveux épais">
              <a:extLst>
                <a:ext uri="{FF2B5EF4-FFF2-40B4-BE49-F238E27FC236}">
                  <a16:creationId xmlns:a16="http://schemas.microsoft.com/office/drawing/2014/main" id="{C990226E-6BF5-6714-32B8-5998A65D06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46750" y="3048000"/>
              <a:ext cx="695325" cy="762000"/>
            </a:xfrm>
            <a:prstGeom prst="rect">
              <a:avLst/>
            </a:prstGeom>
          </p:spPr>
        </p:pic>
        <p:pic>
          <p:nvPicPr>
            <p:cNvPr id="32" name="Graphique 31" descr="Un visage souriant">
              <a:extLst>
                <a:ext uri="{FF2B5EF4-FFF2-40B4-BE49-F238E27FC236}">
                  <a16:creationId xmlns:a16="http://schemas.microsoft.com/office/drawing/2014/main" id="{7E902965-9354-57D6-3EA4-DEBCB867983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80294" y="3372487"/>
              <a:ext cx="304800" cy="314325"/>
            </a:xfrm>
            <a:prstGeom prst="rect">
              <a:avLst/>
            </a:prstGeom>
          </p:spPr>
        </p:pic>
      </p:grpSp>
      <p:grpSp>
        <p:nvGrpSpPr>
          <p:cNvPr id="45" name="Groupe 44">
            <a:extLst>
              <a:ext uri="{FF2B5EF4-FFF2-40B4-BE49-F238E27FC236}">
                <a16:creationId xmlns:a16="http://schemas.microsoft.com/office/drawing/2014/main" id="{A37C8E8B-E0CA-435B-EB46-EDDB444F16B2}"/>
              </a:ext>
            </a:extLst>
          </p:cNvPr>
          <p:cNvGrpSpPr/>
          <p:nvPr/>
        </p:nvGrpSpPr>
        <p:grpSpPr>
          <a:xfrm>
            <a:off x="6930942" y="3531806"/>
            <a:ext cx="5126392" cy="1818873"/>
            <a:chOff x="6768326" y="3549896"/>
            <a:chExt cx="5126392" cy="1818873"/>
          </a:xfrm>
        </p:grpSpPr>
        <p:grpSp>
          <p:nvGrpSpPr>
            <p:cNvPr id="38" name="Groupe 37">
              <a:extLst>
                <a:ext uri="{FF2B5EF4-FFF2-40B4-BE49-F238E27FC236}">
                  <a16:creationId xmlns:a16="http://schemas.microsoft.com/office/drawing/2014/main" id="{B118F8E9-0800-5FDC-1D5C-F48E11D80756}"/>
                </a:ext>
              </a:extLst>
            </p:cNvPr>
            <p:cNvGrpSpPr/>
            <p:nvPr/>
          </p:nvGrpSpPr>
          <p:grpSpPr>
            <a:xfrm>
              <a:off x="6768326" y="3549896"/>
              <a:ext cx="5126392" cy="1818873"/>
              <a:chOff x="3186760" y="3549308"/>
              <a:chExt cx="5126392" cy="1818873"/>
            </a:xfrm>
          </p:grpSpPr>
          <p:pic>
            <p:nvPicPr>
              <p:cNvPr id="34" name="Image 33">
                <a:extLst>
                  <a:ext uri="{FF2B5EF4-FFF2-40B4-BE49-F238E27FC236}">
                    <a16:creationId xmlns:a16="http://schemas.microsoft.com/office/drawing/2014/main" id="{2E1F330F-4BA1-B091-4ADA-5BA360AE2E52}"/>
                  </a:ext>
                </a:extLst>
              </p:cNvPr>
              <p:cNvPicPr>
                <a:picLocks noChangeAspect="1"/>
              </p:cNvPicPr>
              <p:nvPr/>
            </p:nvPicPr>
            <p:blipFill>
              <a:blip r:embed="rId16"/>
              <a:srcRect l="1482" t="18927"/>
              <a:stretch/>
            </p:blipFill>
            <p:spPr>
              <a:xfrm>
                <a:off x="3186760" y="3549308"/>
                <a:ext cx="5126392" cy="1542896"/>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37" name="Espace réservé du contenu 2">
                <a:extLst>
                  <a:ext uri="{FF2B5EF4-FFF2-40B4-BE49-F238E27FC236}">
                    <a16:creationId xmlns:a16="http://schemas.microsoft.com/office/drawing/2014/main" id="{AE4C9E72-18E6-CDCE-DAE4-EDDD2BC9D3AE}"/>
                  </a:ext>
                </a:extLst>
              </p:cNvPr>
              <p:cNvSpPr txBox="1">
                <a:spLocks/>
              </p:cNvSpPr>
              <p:nvPr/>
            </p:nvSpPr>
            <p:spPr>
              <a:xfrm>
                <a:off x="3186760" y="5091182"/>
                <a:ext cx="5126392"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36000" tIns="36000" rIns="36000" bIns="3600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Satisfaction Moyenne par Service et par Genre</a:t>
                </a:r>
              </a:p>
            </p:txBody>
          </p:sp>
        </p:grpSp>
        <p:grpSp>
          <p:nvGrpSpPr>
            <p:cNvPr id="39" name="Groupe 38">
              <a:extLst>
                <a:ext uri="{FF2B5EF4-FFF2-40B4-BE49-F238E27FC236}">
                  <a16:creationId xmlns:a16="http://schemas.microsoft.com/office/drawing/2014/main" id="{6141B31E-DAF2-1B9C-D1C8-715AA7F14274}"/>
                </a:ext>
              </a:extLst>
            </p:cNvPr>
            <p:cNvGrpSpPr>
              <a:grpSpLocks noChangeAspect="1"/>
            </p:cNvGrpSpPr>
            <p:nvPr/>
          </p:nvGrpSpPr>
          <p:grpSpPr>
            <a:xfrm>
              <a:off x="11480571" y="4620750"/>
              <a:ext cx="394200" cy="432000"/>
              <a:chOff x="5746750" y="3048000"/>
              <a:chExt cx="695325" cy="762000"/>
            </a:xfrm>
          </p:grpSpPr>
          <p:pic>
            <p:nvPicPr>
              <p:cNvPr id="40" name="Graphique 39" descr="Homme aux cheveux épais">
                <a:extLst>
                  <a:ext uri="{FF2B5EF4-FFF2-40B4-BE49-F238E27FC236}">
                    <a16:creationId xmlns:a16="http://schemas.microsoft.com/office/drawing/2014/main" id="{E3728E48-6634-0FE3-74F2-CEC1A1EC6B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46750" y="3048000"/>
                <a:ext cx="695325" cy="762000"/>
              </a:xfrm>
              <a:prstGeom prst="rect">
                <a:avLst/>
              </a:prstGeom>
            </p:spPr>
          </p:pic>
          <p:pic>
            <p:nvPicPr>
              <p:cNvPr id="41" name="Graphique 40" descr="Un visage souriant">
                <a:extLst>
                  <a:ext uri="{FF2B5EF4-FFF2-40B4-BE49-F238E27FC236}">
                    <a16:creationId xmlns:a16="http://schemas.microsoft.com/office/drawing/2014/main" id="{AE5F6857-59FF-3068-4FDB-AE4F6D5A5E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80294" y="3372487"/>
                <a:ext cx="304800" cy="314325"/>
              </a:xfrm>
              <a:prstGeom prst="rect">
                <a:avLst/>
              </a:prstGeom>
            </p:spPr>
          </p:pic>
        </p:grpSp>
        <p:grpSp>
          <p:nvGrpSpPr>
            <p:cNvPr id="42" name="Groupe 41">
              <a:extLst>
                <a:ext uri="{FF2B5EF4-FFF2-40B4-BE49-F238E27FC236}">
                  <a16:creationId xmlns:a16="http://schemas.microsoft.com/office/drawing/2014/main" id="{1A2EC3A4-8C99-C872-DBC6-E56BF52855F8}"/>
                </a:ext>
              </a:extLst>
            </p:cNvPr>
            <p:cNvGrpSpPr>
              <a:grpSpLocks noChangeAspect="1"/>
            </p:cNvGrpSpPr>
            <p:nvPr/>
          </p:nvGrpSpPr>
          <p:grpSpPr>
            <a:xfrm>
              <a:off x="9877861" y="4641308"/>
              <a:ext cx="342000" cy="432000"/>
              <a:chOff x="5732462" y="2971800"/>
              <a:chExt cx="723900" cy="914400"/>
            </a:xfrm>
          </p:grpSpPr>
          <p:pic>
            <p:nvPicPr>
              <p:cNvPr id="43" name="Graphique 42" descr="Femme portant un ruban">
                <a:extLst>
                  <a:ext uri="{FF2B5EF4-FFF2-40B4-BE49-F238E27FC236}">
                    <a16:creationId xmlns:a16="http://schemas.microsoft.com/office/drawing/2014/main" id="{00341E76-80B6-F653-73EC-32B8758F13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32462" y="2971800"/>
                <a:ext cx="723900" cy="914400"/>
              </a:xfrm>
              <a:prstGeom prst="rect">
                <a:avLst/>
              </a:prstGeom>
            </p:spPr>
          </p:pic>
          <p:pic>
            <p:nvPicPr>
              <p:cNvPr id="44" name="Graphique 43" descr="Un visage méchant">
                <a:extLst>
                  <a:ext uri="{FF2B5EF4-FFF2-40B4-BE49-F238E27FC236}">
                    <a16:creationId xmlns:a16="http://schemas.microsoft.com/office/drawing/2014/main" id="{F3200CF9-5E10-B38E-86A3-B940BAB2013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092012" y="3426600"/>
                <a:ext cx="304800" cy="304800"/>
              </a:xfrm>
              <a:prstGeom prst="rect">
                <a:avLst/>
              </a:prstGeom>
            </p:spPr>
          </p:pic>
        </p:grpSp>
      </p:grpSp>
      <p:grpSp>
        <p:nvGrpSpPr>
          <p:cNvPr id="36" name="Groupe 35">
            <a:extLst>
              <a:ext uri="{FF2B5EF4-FFF2-40B4-BE49-F238E27FC236}">
                <a16:creationId xmlns:a16="http://schemas.microsoft.com/office/drawing/2014/main" id="{64A749BF-F1E4-13CA-3949-EF0705AC5F94}"/>
              </a:ext>
            </a:extLst>
          </p:cNvPr>
          <p:cNvGrpSpPr/>
          <p:nvPr/>
        </p:nvGrpSpPr>
        <p:grpSpPr>
          <a:xfrm>
            <a:off x="8124087" y="713324"/>
            <a:ext cx="3933248" cy="2345199"/>
            <a:chOff x="7964786" y="735948"/>
            <a:chExt cx="3933248" cy="2345199"/>
          </a:xfrm>
        </p:grpSpPr>
        <p:pic>
          <p:nvPicPr>
            <p:cNvPr id="6" name="Image 5">
              <a:extLst>
                <a:ext uri="{FF2B5EF4-FFF2-40B4-BE49-F238E27FC236}">
                  <a16:creationId xmlns:a16="http://schemas.microsoft.com/office/drawing/2014/main" id="{4C2ADB61-F0E3-3431-9624-DDB0B94A51A1}"/>
                </a:ext>
              </a:extLst>
            </p:cNvPr>
            <p:cNvPicPr>
              <a:picLocks noChangeAspect="1"/>
            </p:cNvPicPr>
            <p:nvPr/>
          </p:nvPicPr>
          <p:blipFill>
            <a:blip r:embed="rId19"/>
            <a:srcRect l="4282" t="12230"/>
            <a:stretch/>
          </p:blipFill>
          <p:spPr>
            <a:xfrm>
              <a:off x="7975839" y="1110329"/>
              <a:ext cx="3922194" cy="1677871"/>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12" name="Espace réservé du contenu 2">
              <a:extLst>
                <a:ext uri="{FF2B5EF4-FFF2-40B4-BE49-F238E27FC236}">
                  <a16:creationId xmlns:a16="http://schemas.microsoft.com/office/drawing/2014/main" id="{A03B62C6-1B84-5DC2-CAE6-B4F3E35AFE39}"/>
                </a:ext>
              </a:extLst>
            </p:cNvPr>
            <p:cNvSpPr txBox="1">
              <a:spLocks/>
            </p:cNvSpPr>
            <p:nvPr/>
          </p:nvSpPr>
          <p:spPr>
            <a:xfrm>
              <a:off x="7964786" y="2804148"/>
              <a:ext cx="3933248"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36000" tIns="36000" rIns="36000" bIns="3600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Satisfaction Moyenne par Ancienneté et par Genre</a:t>
              </a:r>
            </a:p>
          </p:txBody>
        </p:sp>
        <p:grpSp>
          <p:nvGrpSpPr>
            <p:cNvPr id="16" name="Groupe 15">
              <a:extLst>
                <a:ext uri="{FF2B5EF4-FFF2-40B4-BE49-F238E27FC236}">
                  <a16:creationId xmlns:a16="http://schemas.microsoft.com/office/drawing/2014/main" id="{E8C51520-C545-F2BC-0E69-308931ACC5E5}"/>
                </a:ext>
              </a:extLst>
            </p:cNvPr>
            <p:cNvGrpSpPr>
              <a:grpSpLocks noChangeAspect="1"/>
            </p:cNvGrpSpPr>
            <p:nvPr/>
          </p:nvGrpSpPr>
          <p:grpSpPr>
            <a:xfrm>
              <a:off x="9838828" y="735948"/>
              <a:ext cx="342000" cy="432000"/>
              <a:chOff x="5732462" y="2971800"/>
              <a:chExt cx="723900" cy="914400"/>
            </a:xfrm>
          </p:grpSpPr>
          <p:pic>
            <p:nvPicPr>
              <p:cNvPr id="17" name="Graphique 16" descr="Femme portant un ruban">
                <a:extLst>
                  <a:ext uri="{FF2B5EF4-FFF2-40B4-BE49-F238E27FC236}">
                    <a16:creationId xmlns:a16="http://schemas.microsoft.com/office/drawing/2014/main" id="{6D37C43E-A322-753D-AA1E-A4D9BA0B07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32462" y="2971800"/>
                <a:ext cx="723900" cy="914400"/>
              </a:xfrm>
              <a:prstGeom prst="rect">
                <a:avLst/>
              </a:prstGeom>
            </p:spPr>
          </p:pic>
          <p:pic>
            <p:nvPicPr>
              <p:cNvPr id="18" name="Graphique 17" descr="Une femme souriante">
                <a:extLst>
                  <a:ext uri="{FF2B5EF4-FFF2-40B4-BE49-F238E27FC236}">
                    <a16:creationId xmlns:a16="http://schemas.microsoft.com/office/drawing/2014/main" id="{EB4CE689-EFBE-679C-CF21-D9C38E0E282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92012" y="3412312"/>
                <a:ext cx="304800" cy="333375"/>
              </a:xfrm>
              <a:prstGeom prst="rect">
                <a:avLst/>
              </a:prstGeom>
            </p:spPr>
          </p:pic>
        </p:grpSp>
        <p:grpSp>
          <p:nvGrpSpPr>
            <p:cNvPr id="20" name="Groupe 19">
              <a:extLst>
                <a:ext uri="{FF2B5EF4-FFF2-40B4-BE49-F238E27FC236}">
                  <a16:creationId xmlns:a16="http://schemas.microsoft.com/office/drawing/2014/main" id="{B53B2AF3-3E0F-A9FC-2512-7686342101C4}"/>
                </a:ext>
              </a:extLst>
            </p:cNvPr>
            <p:cNvGrpSpPr>
              <a:grpSpLocks noChangeAspect="1"/>
            </p:cNvGrpSpPr>
            <p:nvPr/>
          </p:nvGrpSpPr>
          <p:grpSpPr>
            <a:xfrm>
              <a:off x="11007404" y="2260185"/>
              <a:ext cx="342000" cy="432000"/>
              <a:chOff x="5732462" y="2971800"/>
              <a:chExt cx="723900" cy="914400"/>
            </a:xfrm>
          </p:grpSpPr>
          <p:pic>
            <p:nvPicPr>
              <p:cNvPr id="21" name="Graphique 20" descr="Femme portant un ruban">
                <a:extLst>
                  <a:ext uri="{FF2B5EF4-FFF2-40B4-BE49-F238E27FC236}">
                    <a16:creationId xmlns:a16="http://schemas.microsoft.com/office/drawing/2014/main" id="{81212760-AF94-B707-A540-124D178C33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32462" y="2971800"/>
                <a:ext cx="723900" cy="914400"/>
              </a:xfrm>
              <a:prstGeom prst="rect">
                <a:avLst/>
              </a:prstGeom>
            </p:spPr>
          </p:pic>
          <p:pic>
            <p:nvPicPr>
              <p:cNvPr id="33" name="Graphique 32" descr="Un visage méchant">
                <a:extLst>
                  <a:ext uri="{FF2B5EF4-FFF2-40B4-BE49-F238E27FC236}">
                    <a16:creationId xmlns:a16="http://schemas.microsoft.com/office/drawing/2014/main" id="{20CCC331-2FE7-9CB2-B8B3-55B32BAA8C4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092012" y="3426600"/>
                <a:ext cx="304800" cy="304800"/>
              </a:xfrm>
              <a:prstGeom prst="rect">
                <a:avLst/>
              </a:prstGeom>
            </p:spPr>
          </p:pic>
        </p:grpSp>
      </p:grpSp>
    </p:spTree>
    <p:extLst>
      <p:ext uri="{BB962C8B-B14F-4D97-AF65-F5344CB8AC3E}">
        <p14:creationId xmlns:p14="http://schemas.microsoft.com/office/powerpoint/2010/main" val="355142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7DCB0-53DE-F69F-123E-6CB30ED601A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8786F9F-6AC2-3441-C8B9-F10CB030BC3A}"/>
              </a:ext>
            </a:extLst>
          </p:cNvPr>
          <p:cNvSpPr>
            <a:spLocks noGrp="1"/>
          </p:cNvSpPr>
          <p:nvPr>
            <p:ph type="title"/>
          </p:nvPr>
        </p:nvSpPr>
        <p:spPr/>
        <p:txBody>
          <a:bodyPr>
            <a:normAutofit/>
          </a:bodyPr>
          <a:lstStyle/>
          <a:p>
            <a:r>
              <a:rPr lang="fr-FR" sz="2800" dirty="0"/>
              <a:t>C - Conditions de travail : Contrat / </a:t>
            </a:r>
            <a:r>
              <a:rPr lang="fr-FR" sz="2800" b="1" dirty="0"/>
              <a:t>Accident du Travail </a:t>
            </a:r>
            <a:r>
              <a:rPr lang="fr-FR" sz="2800" dirty="0"/>
              <a:t>/ </a:t>
            </a:r>
            <a:r>
              <a:rPr lang="fr-FR" sz="2800" b="1" dirty="0"/>
              <a:t>Temps Partiel</a:t>
            </a:r>
          </a:p>
        </p:txBody>
      </p:sp>
      <p:sp>
        <p:nvSpPr>
          <p:cNvPr id="3" name="Espace réservé du numéro de diapositive 2">
            <a:extLst>
              <a:ext uri="{FF2B5EF4-FFF2-40B4-BE49-F238E27FC236}">
                <a16:creationId xmlns:a16="http://schemas.microsoft.com/office/drawing/2014/main" id="{D6348E33-FE99-2AAB-F26A-F4EA1D1AF75A}"/>
              </a:ext>
            </a:extLst>
          </p:cNvPr>
          <p:cNvSpPr>
            <a:spLocks noGrp="1"/>
          </p:cNvSpPr>
          <p:nvPr>
            <p:ph type="sldNum" sz="quarter" idx="12"/>
          </p:nvPr>
        </p:nvSpPr>
        <p:spPr/>
        <p:txBody>
          <a:bodyPr/>
          <a:lstStyle/>
          <a:p>
            <a:pPr rtl="0"/>
            <a:fld id="{7DC1BBB0-96F0-4077-A278-0F3FB5C104D3}" type="slidenum">
              <a:rPr lang="fr-FR" noProof="0" smtClean="0"/>
              <a:t>23</a:t>
            </a:fld>
            <a:endParaRPr lang="fr-FR" noProof="0"/>
          </a:p>
        </p:txBody>
      </p:sp>
      <p:grpSp>
        <p:nvGrpSpPr>
          <p:cNvPr id="60" name="Groupe 59">
            <a:extLst>
              <a:ext uri="{FF2B5EF4-FFF2-40B4-BE49-F238E27FC236}">
                <a16:creationId xmlns:a16="http://schemas.microsoft.com/office/drawing/2014/main" id="{78B362B2-EEA9-E720-26F5-A20783B878AE}"/>
              </a:ext>
            </a:extLst>
          </p:cNvPr>
          <p:cNvGrpSpPr>
            <a:grpSpLocks noChangeAspect="1"/>
          </p:cNvGrpSpPr>
          <p:nvPr/>
        </p:nvGrpSpPr>
        <p:grpSpPr>
          <a:xfrm>
            <a:off x="4483314" y="963910"/>
            <a:ext cx="2858190" cy="2234610"/>
            <a:chOff x="432000" y="1052736"/>
            <a:chExt cx="2858190" cy="2234610"/>
          </a:xfrm>
        </p:grpSpPr>
        <p:grpSp>
          <p:nvGrpSpPr>
            <p:cNvPr id="14" name="Groupe 13">
              <a:extLst>
                <a:ext uri="{FF2B5EF4-FFF2-40B4-BE49-F238E27FC236}">
                  <a16:creationId xmlns:a16="http://schemas.microsoft.com/office/drawing/2014/main" id="{3BA5A10C-1A1F-EF93-DD7C-DF502DDB524F}"/>
                </a:ext>
              </a:extLst>
            </p:cNvPr>
            <p:cNvGrpSpPr/>
            <p:nvPr/>
          </p:nvGrpSpPr>
          <p:grpSpPr>
            <a:xfrm>
              <a:off x="432000" y="1052736"/>
              <a:ext cx="2858190" cy="2234610"/>
              <a:chOff x="5014292" y="1052736"/>
              <a:chExt cx="2858190" cy="2234610"/>
            </a:xfrm>
          </p:grpSpPr>
          <p:pic>
            <p:nvPicPr>
              <p:cNvPr id="12" name="Image 11">
                <a:extLst>
                  <a:ext uri="{FF2B5EF4-FFF2-40B4-BE49-F238E27FC236}">
                    <a16:creationId xmlns:a16="http://schemas.microsoft.com/office/drawing/2014/main" id="{318EFF9E-DB61-C7EF-06E2-5AC8F36FFA39}"/>
                  </a:ext>
                </a:extLst>
              </p:cNvPr>
              <p:cNvPicPr>
                <a:picLocks noChangeAspect="1"/>
              </p:cNvPicPr>
              <p:nvPr/>
            </p:nvPicPr>
            <p:blipFill>
              <a:blip r:embed="rId3"/>
              <a:srcRect l="7098" t="16387"/>
              <a:stretch/>
            </p:blipFill>
            <p:spPr>
              <a:xfrm>
                <a:off x="5014292" y="1052736"/>
                <a:ext cx="2858190" cy="1951225"/>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13" name="Espace réservé du contenu 2">
                <a:extLst>
                  <a:ext uri="{FF2B5EF4-FFF2-40B4-BE49-F238E27FC236}">
                    <a16:creationId xmlns:a16="http://schemas.microsoft.com/office/drawing/2014/main" id="{9495D7A8-5E0C-F6E5-E258-673629EBBA54}"/>
                  </a:ext>
                </a:extLst>
              </p:cNvPr>
              <p:cNvSpPr txBox="1">
                <a:spLocks/>
              </p:cNvSpPr>
              <p:nvPr/>
            </p:nvSpPr>
            <p:spPr>
              <a:xfrm>
                <a:off x="5014292" y="3010347"/>
                <a:ext cx="2858190"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36000" tIns="36000" rIns="36000" bIns="3600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Part des contrats par Genre</a:t>
                </a:r>
              </a:p>
            </p:txBody>
          </p:sp>
        </p:grpSp>
        <p:grpSp>
          <p:nvGrpSpPr>
            <p:cNvPr id="9" name="Groupe 8">
              <a:extLst>
                <a:ext uri="{FF2B5EF4-FFF2-40B4-BE49-F238E27FC236}">
                  <a16:creationId xmlns:a16="http://schemas.microsoft.com/office/drawing/2014/main" id="{E05C1276-4198-5412-0789-66F69AE04885}"/>
                </a:ext>
              </a:extLst>
            </p:cNvPr>
            <p:cNvGrpSpPr>
              <a:grpSpLocks noChangeAspect="1"/>
            </p:cNvGrpSpPr>
            <p:nvPr/>
          </p:nvGrpSpPr>
          <p:grpSpPr>
            <a:xfrm>
              <a:off x="765820" y="2370184"/>
              <a:ext cx="370500" cy="468000"/>
              <a:chOff x="5732462" y="2971800"/>
              <a:chExt cx="723900" cy="914400"/>
            </a:xfrm>
          </p:grpSpPr>
          <p:pic>
            <p:nvPicPr>
              <p:cNvPr id="10" name="Graphique 9" descr="Femme portant un ruban">
                <a:extLst>
                  <a:ext uri="{FF2B5EF4-FFF2-40B4-BE49-F238E27FC236}">
                    <a16:creationId xmlns:a16="http://schemas.microsoft.com/office/drawing/2014/main" id="{7AFA4B14-BA5F-A475-870E-EA6BCC1C07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2462" y="2971800"/>
                <a:ext cx="723900" cy="914400"/>
              </a:xfrm>
              <a:prstGeom prst="rect">
                <a:avLst/>
              </a:prstGeom>
            </p:spPr>
          </p:pic>
          <p:pic>
            <p:nvPicPr>
              <p:cNvPr id="11" name="Graphique 10" descr="Un visage méchant">
                <a:extLst>
                  <a:ext uri="{FF2B5EF4-FFF2-40B4-BE49-F238E27FC236}">
                    <a16:creationId xmlns:a16="http://schemas.microsoft.com/office/drawing/2014/main" id="{984FCE5C-4A20-068C-4B04-1FF6A0F96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2012" y="3426600"/>
                <a:ext cx="304800" cy="304800"/>
              </a:xfrm>
              <a:prstGeom prst="rect">
                <a:avLst/>
              </a:prstGeom>
            </p:spPr>
          </p:pic>
        </p:grpSp>
      </p:grpSp>
      <p:grpSp>
        <p:nvGrpSpPr>
          <p:cNvPr id="25" name="Groupe 24">
            <a:extLst>
              <a:ext uri="{FF2B5EF4-FFF2-40B4-BE49-F238E27FC236}">
                <a16:creationId xmlns:a16="http://schemas.microsoft.com/office/drawing/2014/main" id="{1B731AD7-89B4-41B2-E4B6-C39F24B17024}"/>
              </a:ext>
            </a:extLst>
          </p:cNvPr>
          <p:cNvGrpSpPr/>
          <p:nvPr/>
        </p:nvGrpSpPr>
        <p:grpSpPr>
          <a:xfrm>
            <a:off x="302942" y="952317"/>
            <a:ext cx="2858190" cy="2232485"/>
            <a:chOff x="3632472" y="1052736"/>
            <a:chExt cx="2858190" cy="2232485"/>
          </a:xfrm>
        </p:grpSpPr>
        <p:grpSp>
          <p:nvGrpSpPr>
            <p:cNvPr id="18" name="Groupe 17">
              <a:extLst>
                <a:ext uri="{FF2B5EF4-FFF2-40B4-BE49-F238E27FC236}">
                  <a16:creationId xmlns:a16="http://schemas.microsoft.com/office/drawing/2014/main" id="{00F84C05-7715-80F1-B4BA-8D2891E2DCE8}"/>
                </a:ext>
              </a:extLst>
            </p:cNvPr>
            <p:cNvGrpSpPr/>
            <p:nvPr/>
          </p:nvGrpSpPr>
          <p:grpSpPr>
            <a:xfrm>
              <a:off x="3632472" y="1052736"/>
              <a:ext cx="2858190" cy="2232485"/>
              <a:chOff x="3632472" y="1052736"/>
              <a:chExt cx="2858190" cy="2232485"/>
            </a:xfrm>
          </p:grpSpPr>
          <p:pic>
            <p:nvPicPr>
              <p:cNvPr id="16" name="Image 15">
                <a:extLst>
                  <a:ext uri="{FF2B5EF4-FFF2-40B4-BE49-F238E27FC236}">
                    <a16:creationId xmlns:a16="http://schemas.microsoft.com/office/drawing/2014/main" id="{A4B5A772-0DD8-11FA-C547-5031CBA64E7F}"/>
                  </a:ext>
                </a:extLst>
              </p:cNvPr>
              <p:cNvPicPr>
                <a:picLocks noChangeAspect="1"/>
              </p:cNvPicPr>
              <p:nvPr/>
            </p:nvPicPr>
            <p:blipFill>
              <a:blip r:embed="rId8"/>
              <a:srcRect l="6810" t="14163"/>
              <a:stretch/>
            </p:blipFill>
            <p:spPr>
              <a:xfrm>
                <a:off x="3632472" y="1052736"/>
                <a:ext cx="2858190" cy="1978569"/>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17" name="Espace réservé du contenu 2">
                <a:extLst>
                  <a:ext uri="{FF2B5EF4-FFF2-40B4-BE49-F238E27FC236}">
                    <a16:creationId xmlns:a16="http://schemas.microsoft.com/office/drawing/2014/main" id="{4429E42E-6906-243A-26FC-EDF56C7F212B}"/>
                  </a:ext>
                </a:extLst>
              </p:cNvPr>
              <p:cNvSpPr txBox="1">
                <a:spLocks/>
              </p:cNvSpPr>
              <p:nvPr/>
            </p:nvSpPr>
            <p:spPr>
              <a:xfrm>
                <a:off x="3632472" y="3031305"/>
                <a:ext cx="2858190" cy="253916"/>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36000" tIns="36000" rIns="36000" bIns="36000" rtlCol="0" anchor="ctr" anchorCtr="0">
                <a:normAutofit lnSpcReduction="10000"/>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Taux </a:t>
                </a:r>
                <a:r>
                  <a:rPr lang="fr-FR" dirty="0" err="1"/>
                  <a:t>Moy</a:t>
                </a:r>
                <a:r>
                  <a:rPr lang="fr-FR" dirty="0"/>
                  <a:t> d’accident du Travail par Genre</a:t>
                </a:r>
              </a:p>
            </p:txBody>
          </p:sp>
        </p:grpSp>
        <p:grpSp>
          <p:nvGrpSpPr>
            <p:cNvPr id="19" name="Groupe 18">
              <a:extLst>
                <a:ext uri="{FF2B5EF4-FFF2-40B4-BE49-F238E27FC236}">
                  <a16:creationId xmlns:a16="http://schemas.microsoft.com/office/drawing/2014/main" id="{296BFEB9-A773-9A68-89F9-66DF3E399860}"/>
                </a:ext>
              </a:extLst>
            </p:cNvPr>
            <p:cNvGrpSpPr>
              <a:grpSpLocks noChangeAspect="1"/>
            </p:cNvGrpSpPr>
            <p:nvPr/>
          </p:nvGrpSpPr>
          <p:grpSpPr>
            <a:xfrm>
              <a:off x="3859755" y="2513578"/>
              <a:ext cx="342000" cy="432000"/>
              <a:chOff x="5732462" y="2971800"/>
              <a:chExt cx="723900" cy="914400"/>
            </a:xfrm>
          </p:grpSpPr>
          <p:pic>
            <p:nvPicPr>
              <p:cNvPr id="20" name="Graphique 19" descr="Femme portant un ruban">
                <a:extLst>
                  <a:ext uri="{FF2B5EF4-FFF2-40B4-BE49-F238E27FC236}">
                    <a16:creationId xmlns:a16="http://schemas.microsoft.com/office/drawing/2014/main" id="{E9CCFD74-1A1D-ADD3-5817-F78546F656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2462" y="2971800"/>
                <a:ext cx="723900" cy="914400"/>
              </a:xfrm>
              <a:prstGeom prst="rect">
                <a:avLst/>
              </a:prstGeom>
            </p:spPr>
          </p:pic>
          <p:pic>
            <p:nvPicPr>
              <p:cNvPr id="21" name="Graphique 20" descr="Une femme souriante">
                <a:extLst>
                  <a:ext uri="{FF2B5EF4-FFF2-40B4-BE49-F238E27FC236}">
                    <a16:creationId xmlns:a16="http://schemas.microsoft.com/office/drawing/2014/main" id="{47F498F9-2AB2-C542-DAA4-E0F85D51002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92012" y="3412312"/>
                <a:ext cx="304800" cy="333375"/>
              </a:xfrm>
              <a:prstGeom prst="rect">
                <a:avLst/>
              </a:prstGeom>
            </p:spPr>
          </p:pic>
        </p:grpSp>
        <p:grpSp>
          <p:nvGrpSpPr>
            <p:cNvPr id="22" name="Groupe 21">
              <a:extLst>
                <a:ext uri="{FF2B5EF4-FFF2-40B4-BE49-F238E27FC236}">
                  <a16:creationId xmlns:a16="http://schemas.microsoft.com/office/drawing/2014/main" id="{9AC9963C-E8A2-CFC6-5361-4790242B2834}"/>
                </a:ext>
              </a:extLst>
            </p:cNvPr>
            <p:cNvGrpSpPr>
              <a:grpSpLocks noChangeAspect="1"/>
            </p:cNvGrpSpPr>
            <p:nvPr/>
          </p:nvGrpSpPr>
          <p:grpSpPr>
            <a:xfrm>
              <a:off x="6094412" y="2510263"/>
              <a:ext cx="394200" cy="432000"/>
              <a:chOff x="5746750" y="3048000"/>
              <a:chExt cx="695325" cy="762000"/>
            </a:xfrm>
          </p:grpSpPr>
          <p:pic>
            <p:nvPicPr>
              <p:cNvPr id="23" name="Graphique 22" descr="Homme aux cheveux épais">
                <a:extLst>
                  <a:ext uri="{FF2B5EF4-FFF2-40B4-BE49-F238E27FC236}">
                    <a16:creationId xmlns:a16="http://schemas.microsoft.com/office/drawing/2014/main" id="{0D472829-D97B-2E2B-907B-71D4E87359D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46750" y="3048000"/>
                <a:ext cx="695325" cy="762000"/>
              </a:xfrm>
              <a:prstGeom prst="rect">
                <a:avLst/>
              </a:prstGeom>
            </p:spPr>
          </p:pic>
          <p:pic>
            <p:nvPicPr>
              <p:cNvPr id="24" name="Graphique 23" descr="Un visage souriant">
                <a:extLst>
                  <a:ext uri="{FF2B5EF4-FFF2-40B4-BE49-F238E27FC236}">
                    <a16:creationId xmlns:a16="http://schemas.microsoft.com/office/drawing/2014/main" id="{911618B8-E252-E317-7788-DEE9A79B22E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80294" y="3372487"/>
                <a:ext cx="304800" cy="314325"/>
              </a:xfrm>
              <a:prstGeom prst="rect">
                <a:avLst/>
              </a:prstGeom>
            </p:spPr>
          </p:pic>
        </p:grpSp>
      </p:grpSp>
      <p:grpSp>
        <p:nvGrpSpPr>
          <p:cNvPr id="44" name="Groupe 43">
            <a:extLst>
              <a:ext uri="{FF2B5EF4-FFF2-40B4-BE49-F238E27FC236}">
                <a16:creationId xmlns:a16="http://schemas.microsoft.com/office/drawing/2014/main" id="{8FF1E4BD-AA5F-DF0E-6598-26400084A41E}"/>
              </a:ext>
            </a:extLst>
          </p:cNvPr>
          <p:cNvGrpSpPr>
            <a:grpSpLocks noChangeAspect="1"/>
          </p:cNvGrpSpPr>
          <p:nvPr/>
        </p:nvGrpSpPr>
        <p:grpSpPr>
          <a:xfrm>
            <a:off x="297467" y="4104389"/>
            <a:ext cx="4920673" cy="2101934"/>
            <a:chOff x="339248" y="3546687"/>
            <a:chExt cx="5179657" cy="2212562"/>
          </a:xfrm>
        </p:grpSpPr>
        <p:grpSp>
          <p:nvGrpSpPr>
            <p:cNvPr id="43" name="Groupe 42">
              <a:extLst>
                <a:ext uri="{FF2B5EF4-FFF2-40B4-BE49-F238E27FC236}">
                  <a16:creationId xmlns:a16="http://schemas.microsoft.com/office/drawing/2014/main" id="{1E3E79D5-D3EB-AC59-E919-E10C0E37FF29}"/>
                </a:ext>
              </a:extLst>
            </p:cNvPr>
            <p:cNvGrpSpPr/>
            <p:nvPr/>
          </p:nvGrpSpPr>
          <p:grpSpPr>
            <a:xfrm>
              <a:off x="339248" y="3546687"/>
              <a:ext cx="5179657" cy="2212562"/>
              <a:chOff x="339248" y="3546687"/>
              <a:chExt cx="5179657" cy="2212562"/>
            </a:xfrm>
          </p:grpSpPr>
          <p:pic>
            <p:nvPicPr>
              <p:cNvPr id="27" name="Image 26">
                <a:extLst>
                  <a:ext uri="{FF2B5EF4-FFF2-40B4-BE49-F238E27FC236}">
                    <a16:creationId xmlns:a16="http://schemas.microsoft.com/office/drawing/2014/main" id="{4E7E5FD9-38BC-34FA-C00E-3FDCA88C9A26}"/>
                  </a:ext>
                </a:extLst>
              </p:cNvPr>
              <p:cNvPicPr>
                <a:picLocks noChangeAspect="1"/>
              </p:cNvPicPr>
              <p:nvPr/>
            </p:nvPicPr>
            <p:blipFill>
              <a:blip r:embed="rId15"/>
              <a:srcRect l="3787" t="12026"/>
              <a:stretch/>
            </p:blipFill>
            <p:spPr>
              <a:xfrm>
                <a:off x="339249" y="3546687"/>
                <a:ext cx="5179656" cy="1915559"/>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28" name="Espace réservé du contenu 2">
                <a:extLst>
                  <a:ext uri="{FF2B5EF4-FFF2-40B4-BE49-F238E27FC236}">
                    <a16:creationId xmlns:a16="http://schemas.microsoft.com/office/drawing/2014/main" id="{4CBE7C6E-8B52-77B2-2096-D590A63D8107}"/>
                  </a:ext>
                </a:extLst>
              </p:cNvPr>
              <p:cNvSpPr txBox="1">
                <a:spLocks/>
              </p:cNvSpPr>
              <p:nvPr/>
            </p:nvSpPr>
            <p:spPr>
              <a:xfrm>
                <a:off x="339248" y="5467671"/>
                <a:ext cx="5179655"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36000" tIns="36000" rIns="36000" bIns="3600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Taux Moyen d’accident du Travail par Service et par Genre</a:t>
                </a:r>
              </a:p>
            </p:txBody>
          </p:sp>
        </p:grpSp>
        <p:grpSp>
          <p:nvGrpSpPr>
            <p:cNvPr id="29" name="Groupe 28">
              <a:extLst>
                <a:ext uri="{FF2B5EF4-FFF2-40B4-BE49-F238E27FC236}">
                  <a16:creationId xmlns:a16="http://schemas.microsoft.com/office/drawing/2014/main" id="{C0017357-10D1-BA9B-1E66-776989198668}"/>
                </a:ext>
              </a:extLst>
            </p:cNvPr>
            <p:cNvGrpSpPr>
              <a:grpSpLocks noChangeAspect="1"/>
            </p:cNvGrpSpPr>
            <p:nvPr/>
          </p:nvGrpSpPr>
          <p:grpSpPr>
            <a:xfrm>
              <a:off x="1136320" y="5030246"/>
              <a:ext cx="394200" cy="432000"/>
              <a:chOff x="5686544" y="3048000"/>
              <a:chExt cx="695325" cy="762000"/>
            </a:xfrm>
          </p:grpSpPr>
          <p:pic>
            <p:nvPicPr>
              <p:cNvPr id="30" name="Graphique 29" descr="Homme aux cheveux épais">
                <a:extLst>
                  <a:ext uri="{FF2B5EF4-FFF2-40B4-BE49-F238E27FC236}">
                    <a16:creationId xmlns:a16="http://schemas.microsoft.com/office/drawing/2014/main" id="{6265CF1D-ED13-1DE1-1297-F62E655CEC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86544" y="3048000"/>
                <a:ext cx="695325" cy="762000"/>
              </a:xfrm>
              <a:prstGeom prst="rect">
                <a:avLst/>
              </a:prstGeom>
            </p:spPr>
          </p:pic>
          <p:pic>
            <p:nvPicPr>
              <p:cNvPr id="31" name="Graphique 30" descr="Un visage déprimé">
                <a:extLst>
                  <a:ext uri="{FF2B5EF4-FFF2-40B4-BE49-F238E27FC236}">
                    <a16:creationId xmlns:a16="http://schemas.microsoft.com/office/drawing/2014/main" id="{E3BD2D73-7238-6755-F159-1B9C4EC951C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31794" y="3387201"/>
                <a:ext cx="314325" cy="304800"/>
              </a:xfrm>
              <a:prstGeom prst="rect">
                <a:avLst/>
              </a:prstGeom>
            </p:spPr>
          </p:pic>
        </p:grpSp>
        <p:grpSp>
          <p:nvGrpSpPr>
            <p:cNvPr id="32" name="Groupe 31">
              <a:extLst>
                <a:ext uri="{FF2B5EF4-FFF2-40B4-BE49-F238E27FC236}">
                  <a16:creationId xmlns:a16="http://schemas.microsoft.com/office/drawing/2014/main" id="{443CB4C5-649B-1E64-69ED-B9BB34A402DD}"/>
                </a:ext>
              </a:extLst>
            </p:cNvPr>
            <p:cNvGrpSpPr>
              <a:grpSpLocks noChangeAspect="1"/>
            </p:cNvGrpSpPr>
            <p:nvPr/>
          </p:nvGrpSpPr>
          <p:grpSpPr>
            <a:xfrm>
              <a:off x="3572290" y="5030246"/>
              <a:ext cx="370500" cy="468000"/>
              <a:chOff x="5732462" y="2971800"/>
              <a:chExt cx="723900" cy="914400"/>
            </a:xfrm>
          </p:grpSpPr>
          <p:pic>
            <p:nvPicPr>
              <p:cNvPr id="33" name="Graphique 32" descr="Femme portant un ruban">
                <a:extLst>
                  <a:ext uri="{FF2B5EF4-FFF2-40B4-BE49-F238E27FC236}">
                    <a16:creationId xmlns:a16="http://schemas.microsoft.com/office/drawing/2014/main" id="{59929590-EBEE-ABA6-B9BA-12F02AC681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2462" y="2971800"/>
                <a:ext cx="723900" cy="914400"/>
              </a:xfrm>
              <a:prstGeom prst="rect">
                <a:avLst/>
              </a:prstGeom>
            </p:spPr>
          </p:pic>
          <p:pic>
            <p:nvPicPr>
              <p:cNvPr id="34" name="Graphique 33" descr="Un visage méchant">
                <a:extLst>
                  <a:ext uri="{FF2B5EF4-FFF2-40B4-BE49-F238E27FC236}">
                    <a16:creationId xmlns:a16="http://schemas.microsoft.com/office/drawing/2014/main" id="{B65C9861-20B2-8237-3CE4-09D1AADEC5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2012" y="3426600"/>
                <a:ext cx="304800" cy="304800"/>
              </a:xfrm>
              <a:prstGeom prst="rect">
                <a:avLst/>
              </a:prstGeom>
            </p:spPr>
          </p:pic>
        </p:grpSp>
      </p:grpSp>
      <p:grpSp>
        <p:nvGrpSpPr>
          <p:cNvPr id="45" name="Groupe 44">
            <a:extLst>
              <a:ext uri="{FF2B5EF4-FFF2-40B4-BE49-F238E27FC236}">
                <a16:creationId xmlns:a16="http://schemas.microsoft.com/office/drawing/2014/main" id="{BCF3E891-649C-C20F-71FD-9B0F10B576C2}"/>
              </a:ext>
            </a:extLst>
          </p:cNvPr>
          <p:cNvGrpSpPr>
            <a:grpSpLocks noChangeAspect="1"/>
          </p:cNvGrpSpPr>
          <p:nvPr/>
        </p:nvGrpSpPr>
        <p:grpSpPr>
          <a:xfrm>
            <a:off x="6670476" y="4202804"/>
            <a:ext cx="5325405" cy="1864232"/>
            <a:chOff x="5764345" y="3762516"/>
            <a:chExt cx="5325405" cy="1864232"/>
          </a:xfrm>
        </p:grpSpPr>
        <p:pic>
          <p:nvPicPr>
            <p:cNvPr id="39" name="Image 38">
              <a:extLst>
                <a:ext uri="{FF2B5EF4-FFF2-40B4-BE49-F238E27FC236}">
                  <a16:creationId xmlns:a16="http://schemas.microsoft.com/office/drawing/2014/main" id="{B10A5C94-A89F-D8B8-0A37-F7E25291F38D}"/>
                </a:ext>
              </a:extLst>
            </p:cNvPr>
            <p:cNvPicPr>
              <a:picLocks noChangeAspect="1"/>
            </p:cNvPicPr>
            <p:nvPr/>
          </p:nvPicPr>
          <p:blipFill>
            <a:blip r:embed="rId18"/>
            <a:stretch>
              <a:fillRect/>
            </a:stretch>
          </p:blipFill>
          <p:spPr>
            <a:xfrm>
              <a:off x="5765275" y="3762516"/>
              <a:ext cx="5324475" cy="1590675"/>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42" name="Espace réservé du contenu 2">
              <a:extLst>
                <a:ext uri="{FF2B5EF4-FFF2-40B4-BE49-F238E27FC236}">
                  <a16:creationId xmlns:a16="http://schemas.microsoft.com/office/drawing/2014/main" id="{B66D3B98-4C55-9CD8-C01A-57A0544A97CF}"/>
                </a:ext>
              </a:extLst>
            </p:cNvPr>
            <p:cNvSpPr txBox="1">
              <a:spLocks/>
            </p:cNvSpPr>
            <p:nvPr/>
          </p:nvSpPr>
          <p:spPr>
            <a:xfrm>
              <a:off x="5764345" y="5349749"/>
              <a:ext cx="5324475"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36000" tIns="36000" rIns="36000" bIns="3600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Taux </a:t>
              </a:r>
              <a:r>
                <a:rPr lang="fr-FR" dirty="0" err="1"/>
                <a:t>Moy</a:t>
              </a:r>
              <a:r>
                <a:rPr lang="fr-FR" dirty="0"/>
                <a:t> d’accès au Temps Partiel par Service et par Genre</a:t>
              </a:r>
            </a:p>
          </p:txBody>
        </p:sp>
      </p:grpSp>
      <p:grpSp>
        <p:nvGrpSpPr>
          <p:cNvPr id="59" name="Groupe 58">
            <a:extLst>
              <a:ext uri="{FF2B5EF4-FFF2-40B4-BE49-F238E27FC236}">
                <a16:creationId xmlns:a16="http://schemas.microsoft.com/office/drawing/2014/main" id="{3012A4E5-D958-0E9A-BD13-C89EF4CB907E}"/>
              </a:ext>
            </a:extLst>
          </p:cNvPr>
          <p:cNvGrpSpPr/>
          <p:nvPr/>
        </p:nvGrpSpPr>
        <p:grpSpPr>
          <a:xfrm>
            <a:off x="8835528" y="1000111"/>
            <a:ext cx="3159423" cy="2126582"/>
            <a:chOff x="6847802" y="1126431"/>
            <a:chExt cx="3159423" cy="2126582"/>
          </a:xfrm>
        </p:grpSpPr>
        <p:grpSp>
          <p:nvGrpSpPr>
            <p:cNvPr id="55" name="Groupe 54">
              <a:extLst>
                <a:ext uri="{FF2B5EF4-FFF2-40B4-BE49-F238E27FC236}">
                  <a16:creationId xmlns:a16="http://schemas.microsoft.com/office/drawing/2014/main" id="{E42D6C43-6271-2767-95FC-A884D179F328}"/>
                </a:ext>
              </a:extLst>
            </p:cNvPr>
            <p:cNvGrpSpPr/>
            <p:nvPr/>
          </p:nvGrpSpPr>
          <p:grpSpPr>
            <a:xfrm>
              <a:off x="6847802" y="1126431"/>
              <a:ext cx="3159423" cy="2126582"/>
              <a:chOff x="6847802" y="1126431"/>
              <a:chExt cx="3159423" cy="2126582"/>
            </a:xfrm>
          </p:grpSpPr>
          <p:pic>
            <p:nvPicPr>
              <p:cNvPr id="36" name="Image 35">
                <a:extLst>
                  <a:ext uri="{FF2B5EF4-FFF2-40B4-BE49-F238E27FC236}">
                    <a16:creationId xmlns:a16="http://schemas.microsoft.com/office/drawing/2014/main" id="{F0C8798A-FBF8-DBD4-10D5-F6E8DF8BE3E3}"/>
                  </a:ext>
                </a:extLst>
              </p:cNvPr>
              <p:cNvPicPr>
                <a:picLocks noChangeAspect="1"/>
              </p:cNvPicPr>
              <p:nvPr/>
            </p:nvPicPr>
            <p:blipFill>
              <a:blip r:embed="rId19"/>
              <a:srcRect l="8117" t="16892"/>
              <a:stretch/>
            </p:blipFill>
            <p:spPr>
              <a:xfrm>
                <a:off x="6847802" y="1126431"/>
                <a:ext cx="3159423" cy="1844438"/>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37" name="Espace réservé du contenu 2">
                <a:extLst>
                  <a:ext uri="{FF2B5EF4-FFF2-40B4-BE49-F238E27FC236}">
                    <a16:creationId xmlns:a16="http://schemas.microsoft.com/office/drawing/2014/main" id="{E9433AD4-E76B-4275-EE2E-25450F899317}"/>
                  </a:ext>
                </a:extLst>
              </p:cNvPr>
              <p:cNvSpPr txBox="1">
                <a:spLocks/>
              </p:cNvSpPr>
              <p:nvPr/>
            </p:nvSpPr>
            <p:spPr>
              <a:xfrm>
                <a:off x="6847802" y="2999097"/>
                <a:ext cx="3159422" cy="253916"/>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36000" tIns="36000" rIns="36000" bIns="36000" rtlCol="0" anchor="ctr" anchorCtr="0">
                <a:normAutofit lnSpcReduction="10000"/>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Taux </a:t>
                </a:r>
                <a:r>
                  <a:rPr lang="fr-FR" dirty="0" err="1"/>
                  <a:t>Moy</a:t>
                </a:r>
                <a:r>
                  <a:rPr lang="fr-FR" dirty="0"/>
                  <a:t> d’accès au Temps Partiel par Genre</a:t>
                </a:r>
              </a:p>
            </p:txBody>
          </p:sp>
        </p:grpSp>
        <p:grpSp>
          <p:nvGrpSpPr>
            <p:cNvPr id="54" name="Groupe 53">
              <a:extLst>
                <a:ext uri="{FF2B5EF4-FFF2-40B4-BE49-F238E27FC236}">
                  <a16:creationId xmlns:a16="http://schemas.microsoft.com/office/drawing/2014/main" id="{8E7C8254-CE4D-4D7A-6851-205AA972EBBD}"/>
                </a:ext>
              </a:extLst>
            </p:cNvPr>
            <p:cNvGrpSpPr/>
            <p:nvPr/>
          </p:nvGrpSpPr>
          <p:grpSpPr>
            <a:xfrm>
              <a:off x="7324811" y="2447870"/>
              <a:ext cx="342000" cy="432000"/>
              <a:chOff x="7324811" y="2447870"/>
              <a:chExt cx="342000" cy="432000"/>
            </a:xfrm>
          </p:grpSpPr>
          <p:pic>
            <p:nvPicPr>
              <p:cNvPr id="52" name="Graphique 51" descr="Femme portant un ruban">
                <a:extLst>
                  <a:ext uri="{FF2B5EF4-FFF2-40B4-BE49-F238E27FC236}">
                    <a16:creationId xmlns:a16="http://schemas.microsoft.com/office/drawing/2014/main" id="{EAA1FCE3-22E9-0DC5-D473-C1BEE351D8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24811" y="2447870"/>
                <a:ext cx="342000" cy="432000"/>
              </a:xfrm>
              <a:prstGeom prst="rect">
                <a:avLst/>
              </a:prstGeom>
            </p:spPr>
          </p:pic>
          <p:pic>
            <p:nvPicPr>
              <p:cNvPr id="53" name="Graphique 52" descr="Une femme souriante">
                <a:extLst>
                  <a:ext uri="{FF2B5EF4-FFF2-40B4-BE49-F238E27FC236}">
                    <a16:creationId xmlns:a16="http://schemas.microsoft.com/office/drawing/2014/main" id="{036193DD-911E-2A6D-B12D-0FE563BD7A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94677" y="2655986"/>
                <a:ext cx="144000" cy="157500"/>
              </a:xfrm>
              <a:prstGeom prst="rect">
                <a:avLst/>
              </a:prstGeom>
            </p:spPr>
          </p:pic>
        </p:grpSp>
        <p:grpSp>
          <p:nvGrpSpPr>
            <p:cNvPr id="58" name="Groupe 57">
              <a:extLst>
                <a:ext uri="{FF2B5EF4-FFF2-40B4-BE49-F238E27FC236}">
                  <a16:creationId xmlns:a16="http://schemas.microsoft.com/office/drawing/2014/main" id="{D318ED02-346F-8C9B-F921-5CAABA4A0D92}"/>
                </a:ext>
              </a:extLst>
            </p:cNvPr>
            <p:cNvGrpSpPr/>
            <p:nvPr/>
          </p:nvGrpSpPr>
          <p:grpSpPr>
            <a:xfrm>
              <a:off x="9274377" y="2443188"/>
              <a:ext cx="394200" cy="432000"/>
              <a:chOff x="9274377" y="2443188"/>
              <a:chExt cx="394200" cy="432000"/>
            </a:xfrm>
          </p:grpSpPr>
          <p:pic>
            <p:nvPicPr>
              <p:cNvPr id="56" name="Graphique 55" descr="Homme aux cheveux épais">
                <a:extLst>
                  <a:ext uri="{FF2B5EF4-FFF2-40B4-BE49-F238E27FC236}">
                    <a16:creationId xmlns:a16="http://schemas.microsoft.com/office/drawing/2014/main" id="{C03118EA-19D5-7460-6818-43E7C356DB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74377" y="2443188"/>
                <a:ext cx="394200" cy="432000"/>
              </a:xfrm>
              <a:prstGeom prst="rect">
                <a:avLst/>
              </a:prstGeom>
            </p:spPr>
          </p:pic>
          <p:pic>
            <p:nvPicPr>
              <p:cNvPr id="57" name="Graphique 56" descr="Un visage souriant">
                <a:extLst>
                  <a:ext uri="{FF2B5EF4-FFF2-40B4-BE49-F238E27FC236}">
                    <a16:creationId xmlns:a16="http://schemas.microsoft.com/office/drawing/2014/main" id="{AF8CCA63-F199-28A6-C1BF-930626AC017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06780" y="2627149"/>
                <a:ext cx="172800" cy="178200"/>
              </a:xfrm>
              <a:prstGeom prst="rect">
                <a:avLst/>
              </a:prstGeom>
            </p:spPr>
          </p:pic>
        </p:grpSp>
      </p:grpSp>
      <p:sp>
        <p:nvSpPr>
          <p:cNvPr id="61" name="Espace réservé du contenu 2">
            <a:extLst>
              <a:ext uri="{FF2B5EF4-FFF2-40B4-BE49-F238E27FC236}">
                <a16:creationId xmlns:a16="http://schemas.microsoft.com/office/drawing/2014/main" id="{E9EAE3C2-0538-D222-E5C6-B0DE61058AE3}"/>
              </a:ext>
            </a:extLst>
          </p:cNvPr>
          <p:cNvSpPr txBox="1">
            <a:spLocks/>
          </p:cNvSpPr>
          <p:nvPr/>
        </p:nvSpPr>
        <p:spPr>
          <a:xfrm>
            <a:off x="4483314" y="3418109"/>
            <a:ext cx="2858190" cy="479388"/>
          </a:xfrm>
          <a:prstGeom prst="rect">
            <a:avLst/>
          </a:prstGeom>
          <a:ln w="25400" cap="flat">
            <a:solidFill>
              <a:srgbClr val="333C6B"/>
            </a:solidFill>
          </a:ln>
        </p:spPr>
        <p:txBody>
          <a:bodyPr vert="horz" wrap="square" lIns="91440" tIns="45720" rIns="91440" bIns="45720" rtlCol="0" anchor="t">
            <a:normAutofit lnSpcReduction="100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10000"/>
              </a:lnSpc>
              <a:spcBef>
                <a:spcPts val="0"/>
              </a:spcBef>
              <a:buClr>
                <a:srgbClr val="333C6B"/>
              </a:buClr>
            </a:pPr>
            <a:r>
              <a:rPr lang="fr-FR" sz="1200" b="1" dirty="0"/>
              <a:t>2 fois plus de femmes en CDD que d’hommes</a:t>
            </a:r>
          </a:p>
        </p:txBody>
      </p:sp>
      <p:sp>
        <p:nvSpPr>
          <p:cNvPr id="4" name="Espace réservé du contenu 2">
            <a:extLst>
              <a:ext uri="{FF2B5EF4-FFF2-40B4-BE49-F238E27FC236}">
                <a16:creationId xmlns:a16="http://schemas.microsoft.com/office/drawing/2014/main" id="{5F787F32-26F5-7597-FD66-D72D2011FDEA}"/>
              </a:ext>
            </a:extLst>
          </p:cNvPr>
          <p:cNvSpPr txBox="1">
            <a:spLocks/>
          </p:cNvSpPr>
          <p:nvPr/>
        </p:nvSpPr>
        <p:spPr>
          <a:xfrm>
            <a:off x="316156" y="3253793"/>
            <a:ext cx="3596671" cy="747150"/>
          </a:xfrm>
          <a:prstGeom prst="rect">
            <a:avLst/>
          </a:prstGeom>
          <a:ln w="25400" cap="flat">
            <a:solidFill>
              <a:srgbClr val="333C6B"/>
            </a:solidFill>
          </a:ln>
        </p:spPr>
        <p:txBody>
          <a:bodyPr vert="horz" wrap="square" lIns="91440" tIns="45720" rIns="91440" bIns="45720" rtlCol="0" anchor="t">
            <a:normAutofit fontScale="925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10000"/>
              </a:lnSpc>
              <a:spcBef>
                <a:spcPts val="0"/>
              </a:spcBef>
              <a:buClr>
                <a:srgbClr val="333C6B"/>
              </a:buClr>
              <a:buNone/>
            </a:pPr>
            <a:r>
              <a:rPr lang="fr-FR" sz="1200" b="1" dirty="0"/>
              <a:t>Taux </a:t>
            </a:r>
            <a:r>
              <a:rPr lang="fr-FR" sz="1200" b="1" dirty="0" err="1"/>
              <a:t>Moy</a:t>
            </a:r>
            <a:r>
              <a:rPr lang="fr-FR" sz="1200" b="1" dirty="0"/>
              <a:t> d’accident du Travail :</a:t>
            </a:r>
            <a:br>
              <a:rPr lang="fr-FR" sz="1200" b="1" dirty="0"/>
            </a:br>
            <a:r>
              <a:rPr lang="fr-FR" sz="1200" dirty="0"/>
              <a:t>- Globalement équilibré</a:t>
            </a:r>
            <a:br>
              <a:rPr lang="fr-FR" sz="1200" dirty="0"/>
            </a:br>
            <a:r>
              <a:rPr lang="fr-FR" sz="1200" dirty="0"/>
              <a:t>-En retrait pour les H </a:t>
            </a:r>
            <a:r>
              <a:rPr lang="fr-FR" sz="1200" dirty="0" err="1"/>
              <a:t>Commerc</a:t>
            </a:r>
            <a:r>
              <a:rPr lang="fr-FR" sz="1200" dirty="0"/>
              <a:t> et F </a:t>
            </a:r>
            <a:r>
              <a:rPr lang="fr-FR" sz="1200" dirty="0" err="1"/>
              <a:t>Inform</a:t>
            </a:r>
            <a:r>
              <a:rPr lang="fr-FR" sz="1200" dirty="0"/>
              <a:t> (petit effectif) </a:t>
            </a:r>
          </a:p>
        </p:txBody>
      </p:sp>
      <p:sp>
        <p:nvSpPr>
          <p:cNvPr id="5" name="Espace réservé du contenu 2">
            <a:extLst>
              <a:ext uri="{FF2B5EF4-FFF2-40B4-BE49-F238E27FC236}">
                <a16:creationId xmlns:a16="http://schemas.microsoft.com/office/drawing/2014/main" id="{5BD05ADE-E952-F7AC-3949-BB2F9BA4F3C0}"/>
              </a:ext>
            </a:extLst>
          </p:cNvPr>
          <p:cNvSpPr txBox="1">
            <a:spLocks/>
          </p:cNvSpPr>
          <p:nvPr/>
        </p:nvSpPr>
        <p:spPr>
          <a:xfrm>
            <a:off x="7844511" y="3314225"/>
            <a:ext cx="4150440" cy="785895"/>
          </a:xfrm>
          <a:prstGeom prst="rect">
            <a:avLst/>
          </a:prstGeom>
          <a:ln w="25400" cap="flat">
            <a:solidFill>
              <a:srgbClr val="333C6B"/>
            </a:solidFill>
          </a:ln>
        </p:spPr>
        <p:txBody>
          <a:bodyPr vert="horz" wrap="square" lIns="91440" tIns="45720" rIns="91440" bIns="45720" rtlCol="0" anchor="t">
            <a:normAutofit fontScale="925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10000"/>
              </a:lnSpc>
              <a:spcBef>
                <a:spcPts val="0"/>
              </a:spcBef>
              <a:buClr>
                <a:srgbClr val="333C6B"/>
              </a:buClr>
            </a:pPr>
            <a:r>
              <a:rPr lang="fr-FR" sz="1200" b="1" dirty="0"/>
              <a:t>Taux </a:t>
            </a:r>
            <a:r>
              <a:rPr lang="fr-FR" sz="1200" b="1" dirty="0" err="1"/>
              <a:t>Moy</a:t>
            </a:r>
            <a:r>
              <a:rPr lang="fr-FR" sz="1200" b="1" dirty="0"/>
              <a:t> d’accès au Temps Partiel :</a:t>
            </a:r>
            <a:br>
              <a:rPr lang="fr-FR" sz="1200" b="1" dirty="0"/>
            </a:br>
            <a:r>
              <a:rPr lang="fr-FR" sz="1200" dirty="0"/>
              <a:t>-Globalement équilibré</a:t>
            </a:r>
            <a:br>
              <a:rPr lang="fr-FR" sz="1200" dirty="0"/>
            </a:br>
            <a:r>
              <a:rPr lang="fr-FR" sz="1200" dirty="0"/>
              <a:t>-Très variable selon le Genre et le service</a:t>
            </a:r>
            <a:br>
              <a:rPr lang="fr-FR" sz="1200" b="1" dirty="0"/>
            </a:br>
            <a:r>
              <a:rPr lang="fr-FR" sz="900" dirty="0"/>
              <a:t>=&gt; vérifier que chacun est informé et a un accès équitable au Temps partiel souhaité</a:t>
            </a:r>
          </a:p>
          <a:p>
            <a:pPr>
              <a:lnSpc>
                <a:spcPct val="110000"/>
              </a:lnSpc>
              <a:spcBef>
                <a:spcPts val="0"/>
              </a:spcBef>
              <a:buClr>
                <a:srgbClr val="333C6B"/>
              </a:buClr>
            </a:pPr>
            <a:endParaRPr lang="fr-FR" sz="1200" b="1" dirty="0"/>
          </a:p>
        </p:txBody>
      </p:sp>
    </p:spTree>
    <p:extLst>
      <p:ext uri="{BB962C8B-B14F-4D97-AF65-F5344CB8AC3E}">
        <p14:creationId xmlns:p14="http://schemas.microsoft.com/office/powerpoint/2010/main" val="230778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EF843-8AD1-05E1-DCAB-6090371F5A5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DFE2AFC-B8B4-C018-B107-15049A107DAD}"/>
              </a:ext>
            </a:extLst>
          </p:cNvPr>
          <p:cNvSpPr>
            <a:spLocks noGrp="1"/>
          </p:cNvSpPr>
          <p:nvPr>
            <p:ph type="title"/>
          </p:nvPr>
        </p:nvSpPr>
        <p:spPr/>
        <p:txBody>
          <a:bodyPr>
            <a:normAutofit fontScale="90000"/>
          </a:bodyPr>
          <a:lstStyle/>
          <a:p>
            <a:r>
              <a:rPr lang="fr-FR" dirty="0"/>
              <a:t>D - Recommandations détaillées</a:t>
            </a:r>
            <a:br>
              <a:rPr lang="fr-FR" dirty="0"/>
            </a:br>
            <a:endParaRPr lang="fr-FR" dirty="0"/>
          </a:p>
        </p:txBody>
      </p:sp>
      <p:sp>
        <p:nvSpPr>
          <p:cNvPr id="3" name="Espace réservé du numéro de diapositive 2">
            <a:extLst>
              <a:ext uri="{FF2B5EF4-FFF2-40B4-BE49-F238E27FC236}">
                <a16:creationId xmlns:a16="http://schemas.microsoft.com/office/drawing/2014/main" id="{F8084332-FF35-0128-396C-8EAC3202CBE7}"/>
              </a:ext>
            </a:extLst>
          </p:cNvPr>
          <p:cNvSpPr>
            <a:spLocks noGrp="1"/>
          </p:cNvSpPr>
          <p:nvPr>
            <p:ph type="sldNum" sz="quarter" idx="12"/>
          </p:nvPr>
        </p:nvSpPr>
        <p:spPr/>
        <p:txBody>
          <a:bodyPr/>
          <a:lstStyle/>
          <a:p>
            <a:pPr rtl="0"/>
            <a:fld id="{7DC1BBB0-96F0-4077-A278-0F3FB5C104D3}" type="slidenum">
              <a:rPr lang="fr-FR" noProof="0" smtClean="0"/>
              <a:t>24</a:t>
            </a:fld>
            <a:endParaRPr lang="fr-FR" noProof="0"/>
          </a:p>
        </p:txBody>
      </p:sp>
      <p:sp>
        <p:nvSpPr>
          <p:cNvPr id="4" name="Espace réservé du contenu 2">
            <a:extLst>
              <a:ext uri="{FF2B5EF4-FFF2-40B4-BE49-F238E27FC236}">
                <a16:creationId xmlns:a16="http://schemas.microsoft.com/office/drawing/2014/main" id="{926B1571-4B63-F5BC-2E57-9E99AD0E1B66}"/>
              </a:ext>
            </a:extLst>
          </p:cNvPr>
          <p:cNvSpPr txBox="1">
            <a:spLocks/>
          </p:cNvSpPr>
          <p:nvPr/>
        </p:nvSpPr>
        <p:spPr>
          <a:xfrm>
            <a:off x="432000" y="4293096"/>
            <a:ext cx="7901042" cy="1926816"/>
          </a:xfrm>
          <a:prstGeom prst="rect">
            <a:avLst/>
          </a:prstGeom>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10000"/>
              </a:lnSpc>
              <a:spcBef>
                <a:spcPts val="0"/>
              </a:spcBef>
              <a:buClr>
                <a:srgbClr val="333C6B"/>
              </a:buClr>
              <a:buNone/>
            </a:pPr>
            <a:r>
              <a:rPr lang="fr-FR" sz="1300" b="1" dirty="0"/>
              <a:t>RECOMMANDATIONS  DATA :</a:t>
            </a:r>
          </a:p>
          <a:p>
            <a:pPr>
              <a:lnSpc>
                <a:spcPct val="110000"/>
              </a:lnSpc>
              <a:spcBef>
                <a:spcPts val="0"/>
              </a:spcBef>
              <a:buClr>
                <a:srgbClr val="333C6B"/>
              </a:buClr>
            </a:pPr>
            <a:r>
              <a:rPr lang="fr-FR" sz="1200" b="1" dirty="0"/>
              <a:t>FOURNIR plus de détails sur les données afin d’avoir une analyse plus fine :  </a:t>
            </a:r>
            <a:br>
              <a:rPr lang="fr-FR" sz="1200" b="1" dirty="0"/>
            </a:br>
            <a:r>
              <a:rPr lang="fr-FR" sz="1200" dirty="0"/>
              <a:t>CSP (employé etc…), niveau de diplôme, ,</a:t>
            </a:r>
            <a:r>
              <a:rPr lang="fr-FR" sz="1200" dirty="0" err="1"/>
              <a:t>coeff</a:t>
            </a:r>
            <a:r>
              <a:rPr lang="fr-FR" sz="1200" dirty="0"/>
              <a:t> de branche, métier, emploi…</a:t>
            </a:r>
          </a:p>
          <a:p>
            <a:pPr>
              <a:lnSpc>
                <a:spcPct val="110000"/>
              </a:lnSpc>
              <a:spcBef>
                <a:spcPts val="0"/>
              </a:spcBef>
              <a:buClr>
                <a:srgbClr val="333C6B"/>
              </a:buClr>
            </a:pPr>
            <a:r>
              <a:rPr lang="fr-FR" sz="1200" b="1" dirty="0"/>
              <a:t>En accord avec le DPO :</a:t>
            </a:r>
            <a:br>
              <a:rPr lang="fr-FR" sz="1200" dirty="0"/>
            </a:br>
            <a:r>
              <a:rPr lang="fr-FR" sz="1200" dirty="0"/>
              <a:t>- Organiser </a:t>
            </a:r>
            <a:r>
              <a:rPr lang="fr-FR" sz="1200" b="1" dirty="0"/>
              <a:t>l’archivage</a:t>
            </a:r>
            <a:r>
              <a:rPr lang="fr-FR" sz="1200" dirty="0"/>
              <a:t> des données dans un espace sécurisé,</a:t>
            </a:r>
            <a:br>
              <a:rPr lang="fr-FR" sz="1200" dirty="0"/>
            </a:br>
            <a:r>
              <a:rPr lang="fr-FR" sz="1200" dirty="0"/>
              <a:t>- la </a:t>
            </a:r>
            <a:r>
              <a:rPr lang="fr-FR" sz="1200" b="1" dirty="0"/>
              <a:t>destruction</a:t>
            </a:r>
            <a:r>
              <a:rPr lang="fr-FR" sz="1200" dirty="0"/>
              <a:t> des données.</a:t>
            </a:r>
            <a:br>
              <a:rPr lang="fr-FR" sz="1200" dirty="0"/>
            </a:br>
            <a:r>
              <a:rPr lang="fr-FR" sz="1200" dirty="0"/>
              <a:t>- </a:t>
            </a:r>
            <a:r>
              <a:rPr lang="fr-FR" sz="1200" b="1" dirty="0"/>
              <a:t>Documenter</a:t>
            </a:r>
            <a:r>
              <a:rPr lang="fr-FR" sz="1200" dirty="0"/>
              <a:t> l’usage de ces données par le DPO</a:t>
            </a:r>
            <a:br>
              <a:rPr lang="fr-FR" sz="1200" dirty="0"/>
            </a:br>
            <a:r>
              <a:rPr lang="fr-FR" sz="1200" dirty="0"/>
              <a:t>- S ’assurer de </a:t>
            </a:r>
            <a:r>
              <a:rPr lang="fr-FR" sz="1200" b="1" dirty="0"/>
              <a:t>l’information</a:t>
            </a:r>
            <a:r>
              <a:rPr lang="fr-FR" sz="1200" dirty="0"/>
              <a:t> des personnes</a:t>
            </a:r>
          </a:p>
        </p:txBody>
      </p:sp>
      <p:sp>
        <p:nvSpPr>
          <p:cNvPr id="5" name="Espace réservé du contenu 2">
            <a:extLst>
              <a:ext uri="{FF2B5EF4-FFF2-40B4-BE49-F238E27FC236}">
                <a16:creationId xmlns:a16="http://schemas.microsoft.com/office/drawing/2014/main" id="{CE65F96C-8E42-E9C6-774C-ACF5C878A638}"/>
              </a:ext>
            </a:extLst>
          </p:cNvPr>
          <p:cNvSpPr txBox="1">
            <a:spLocks/>
          </p:cNvSpPr>
          <p:nvPr/>
        </p:nvSpPr>
        <p:spPr>
          <a:xfrm>
            <a:off x="432000" y="1052736"/>
            <a:ext cx="7901042" cy="2952328"/>
          </a:xfrm>
          <a:prstGeom prst="rect">
            <a:avLst/>
          </a:prstGeom>
          <a:ln w="25400" cap="flat">
            <a:solidFill>
              <a:srgbClr val="333C6B"/>
            </a:solidFill>
          </a:ln>
        </p:spPr>
        <p:txBody>
          <a:bodyPr vert="horz" wrap="square" lIns="91440" tIns="45720" rIns="91440" bIns="45720" rtlCol="0" anchor="t">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10000"/>
              </a:lnSpc>
              <a:spcBef>
                <a:spcPts val="0"/>
              </a:spcBef>
              <a:buClr>
                <a:srgbClr val="333C6B"/>
              </a:buClr>
              <a:buNone/>
            </a:pPr>
            <a:r>
              <a:rPr lang="fr-FR" sz="1300" b="1" dirty="0"/>
              <a:t>RECOMMANDATIONS  EGALITE PRO :</a:t>
            </a:r>
          </a:p>
          <a:p>
            <a:pPr>
              <a:lnSpc>
                <a:spcPct val="110000"/>
              </a:lnSpc>
              <a:spcBef>
                <a:spcPts val="0"/>
              </a:spcBef>
              <a:buClr>
                <a:srgbClr val="333C6B"/>
              </a:buClr>
            </a:pPr>
            <a:r>
              <a:rPr lang="fr-FR" sz="1200" b="1" dirty="0"/>
              <a:t>Féminisation des effectifs sur les 5 dernières années : </a:t>
            </a:r>
            <a:br>
              <a:rPr lang="fr-FR" sz="1200" b="1" dirty="0"/>
            </a:br>
            <a:r>
              <a:rPr lang="fr-FR" sz="1200" dirty="0"/>
              <a:t>- concluantes au global</a:t>
            </a:r>
            <a:br>
              <a:rPr lang="fr-FR" sz="1200" dirty="0"/>
            </a:br>
            <a:r>
              <a:rPr lang="fr-FR" sz="1200" dirty="0"/>
              <a:t>- améliorables selon les services (déficit fém. en Informatique et Consultants, masc. en Compta)</a:t>
            </a:r>
          </a:p>
          <a:p>
            <a:pPr>
              <a:lnSpc>
                <a:spcPct val="110000"/>
              </a:lnSpc>
              <a:spcBef>
                <a:spcPts val="0"/>
              </a:spcBef>
              <a:buClr>
                <a:srgbClr val="333C6B"/>
              </a:buClr>
            </a:pPr>
            <a:r>
              <a:rPr lang="fr-FR" sz="1200" b="1" dirty="0"/>
              <a:t>Différence de salaire femme-homme (-3,4%) :</a:t>
            </a:r>
            <a:br>
              <a:rPr lang="fr-FR" sz="1200" dirty="0"/>
            </a:br>
            <a:r>
              <a:rPr lang="fr-FR" sz="1200" dirty="0"/>
              <a:t>- raisonnable mais améliorable</a:t>
            </a:r>
            <a:br>
              <a:rPr lang="fr-FR" sz="1200" dirty="0"/>
            </a:br>
            <a:r>
              <a:rPr lang="fr-FR" sz="1200" dirty="0"/>
              <a:t>- axes possibles : femmes de moins de 30 ans, et hauts salaires.</a:t>
            </a:r>
          </a:p>
          <a:p>
            <a:pPr>
              <a:lnSpc>
                <a:spcPct val="110000"/>
              </a:lnSpc>
              <a:spcBef>
                <a:spcPts val="0"/>
              </a:spcBef>
              <a:buClr>
                <a:srgbClr val="333C6B"/>
              </a:buClr>
            </a:pPr>
            <a:r>
              <a:rPr lang="fr-FR" sz="1200" b="1" dirty="0"/>
              <a:t>Taux d’Augmentation F &gt; Taux d’augmentation H (+7%) :</a:t>
            </a:r>
            <a:br>
              <a:rPr lang="fr-FR" sz="1200" dirty="0"/>
            </a:br>
            <a:r>
              <a:rPr lang="fr-FR" sz="1200" dirty="0"/>
              <a:t>-expliqué par un rattrapage</a:t>
            </a:r>
            <a:br>
              <a:rPr lang="fr-FR" sz="1200" dirty="0"/>
            </a:br>
            <a:r>
              <a:rPr lang="fr-FR" sz="1200" dirty="0"/>
              <a:t>-à maintenir en faveur du Genre le moins rémunéré (ou à contenir sous 2%)</a:t>
            </a:r>
          </a:p>
          <a:p>
            <a:pPr>
              <a:lnSpc>
                <a:spcPct val="110000"/>
              </a:lnSpc>
              <a:spcBef>
                <a:spcPts val="0"/>
              </a:spcBef>
              <a:buClr>
                <a:srgbClr val="333C6B"/>
              </a:buClr>
            </a:pPr>
            <a:r>
              <a:rPr lang="fr-FR" sz="1200" b="1" dirty="0"/>
              <a:t>Taux de Promotion équilibré (axe possible : F –de 30 ans)</a:t>
            </a:r>
          </a:p>
          <a:p>
            <a:pPr>
              <a:lnSpc>
                <a:spcPct val="110000"/>
              </a:lnSpc>
              <a:spcBef>
                <a:spcPts val="0"/>
              </a:spcBef>
              <a:buClr>
                <a:srgbClr val="333C6B"/>
              </a:buClr>
            </a:pPr>
            <a:r>
              <a:rPr lang="fr-FR" sz="1200" b="1" dirty="0"/>
              <a:t>Atténuer la différence H/F en type de contrat CDD</a:t>
            </a:r>
          </a:p>
          <a:p>
            <a:pPr>
              <a:lnSpc>
                <a:spcPct val="110000"/>
              </a:lnSpc>
              <a:spcBef>
                <a:spcPts val="0"/>
              </a:spcBef>
              <a:buClr>
                <a:srgbClr val="333C6B"/>
              </a:buClr>
            </a:pPr>
            <a:r>
              <a:rPr lang="fr-FR" sz="1200" b="1" dirty="0">
                <a:highlight>
                  <a:srgbClr val="FFFF00"/>
                </a:highlight>
              </a:rPr>
              <a:t>Veiller au Taux d’accident du travail Service par Service</a:t>
            </a:r>
          </a:p>
          <a:p>
            <a:pPr>
              <a:lnSpc>
                <a:spcPct val="110000"/>
              </a:lnSpc>
              <a:spcBef>
                <a:spcPts val="0"/>
              </a:spcBef>
              <a:buClr>
                <a:srgbClr val="333C6B"/>
              </a:buClr>
            </a:pPr>
            <a:r>
              <a:rPr lang="fr-FR" sz="1200" b="1" dirty="0">
                <a:highlight>
                  <a:srgbClr val="FFFF00"/>
                </a:highlight>
              </a:rPr>
              <a:t>Vérifier l’information et l’accès au Temps partiel à chacun</a:t>
            </a:r>
          </a:p>
          <a:p>
            <a:pPr>
              <a:lnSpc>
                <a:spcPct val="110000"/>
              </a:lnSpc>
              <a:spcBef>
                <a:spcPts val="0"/>
              </a:spcBef>
              <a:buClr>
                <a:srgbClr val="333C6B"/>
              </a:buClr>
            </a:pPr>
            <a:endParaRPr lang="fr-FR" sz="1300" b="1" dirty="0"/>
          </a:p>
        </p:txBody>
      </p:sp>
    </p:spTree>
    <p:extLst>
      <p:ext uri="{BB962C8B-B14F-4D97-AF65-F5344CB8AC3E}">
        <p14:creationId xmlns:p14="http://schemas.microsoft.com/office/powerpoint/2010/main" val="146998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F5D1C-3243-DEB1-9A7E-F7014F5F6FE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8B950A2-C203-4335-803E-CA6B5EEE1975}"/>
              </a:ext>
            </a:extLst>
          </p:cNvPr>
          <p:cNvSpPr>
            <a:spLocks noGrp="1"/>
          </p:cNvSpPr>
          <p:nvPr>
            <p:ph type="title"/>
          </p:nvPr>
        </p:nvSpPr>
        <p:spPr/>
        <p:txBody>
          <a:bodyPr/>
          <a:lstStyle/>
          <a:p>
            <a:r>
              <a:rPr lang="fr-FR" dirty="0"/>
              <a:t>E -  Les Données des Fichiers (source SIRH)(visuel)</a:t>
            </a:r>
          </a:p>
        </p:txBody>
      </p:sp>
      <p:sp>
        <p:nvSpPr>
          <p:cNvPr id="3" name="Espace réservé du numéro de diapositive 2">
            <a:extLst>
              <a:ext uri="{FF2B5EF4-FFF2-40B4-BE49-F238E27FC236}">
                <a16:creationId xmlns:a16="http://schemas.microsoft.com/office/drawing/2014/main" id="{9544D5A2-4993-1752-3EAF-95BA6B4EFAEE}"/>
              </a:ext>
            </a:extLst>
          </p:cNvPr>
          <p:cNvSpPr>
            <a:spLocks noGrp="1"/>
          </p:cNvSpPr>
          <p:nvPr>
            <p:ph type="sldNum" sz="quarter" idx="12"/>
          </p:nvPr>
        </p:nvSpPr>
        <p:spPr/>
        <p:txBody>
          <a:bodyPr/>
          <a:lstStyle/>
          <a:p>
            <a:pPr rtl="0"/>
            <a:fld id="{7DC1BBB0-96F0-4077-A278-0F3FB5C104D3}" type="slidenum">
              <a:rPr lang="fr-FR" noProof="0" smtClean="0"/>
              <a:t>25</a:t>
            </a:fld>
            <a:endParaRPr lang="fr-FR" noProof="0"/>
          </a:p>
        </p:txBody>
      </p:sp>
      <p:pic>
        <p:nvPicPr>
          <p:cNvPr id="19" name="Espace réservé du contenu 10">
            <a:extLst>
              <a:ext uri="{FF2B5EF4-FFF2-40B4-BE49-F238E27FC236}">
                <a16:creationId xmlns:a16="http://schemas.microsoft.com/office/drawing/2014/main" id="{ADD8B4DD-90B5-D0B0-6664-6A4149887F69}"/>
              </a:ext>
            </a:extLst>
          </p:cNvPr>
          <p:cNvPicPr>
            <a:picLocks noChangeAspect="1"/>
          </p:cNvPicPr>
          <p:nvPr/>
        </p:nvPicPr>
        <p:blipFill>
          <a:blip r:embed="rId3"/>
          <a:srcRect l="-80" t="-2" r="4372" b="22857"/>
          <a:stretch/>
        </p:blipFill>
        <p:spPr>
          <a:xfrm>
            <a:off x="432000" y="1453128"/>
            <a:ext cx="10440000" cy="1152000"/>
          </a:xfrm>
          <a:prstGeom prst="rect">
            <a:avLst/>
          </a:prstGeom>
          <a:ln w="19050" cap="flat">
            <a:solidFill>
              <a:srgbClr val="333C6B"/>
            </a:solidFill>
          </a:ln>
        </p:spPr>
      </p:pic>
      <p:sp>
        <p:nvSpPr>
          <p:cNvPr id="20" name="Espace réservé du texte 7">
            <a:extLst>
              <a:ext uri="{FF2B5EF4-FFF2-40B4-BE49-F238E27FC236}">
                <a16:creationId xmlns:a16="http://schemas.microsoft.com/office/drawing/2014/main" id="{906A41A0-813C-C0D5-C132-6300E1336383}"/>
              </a:ext>
            </a:extLst>
          </p:cNvPr>
          <p:cNvSpPr txBox="1">
            <a:spLocks/>
          </p:cNvSpPr>
          <p:nvPr/>
        </p:nvSpPr>
        <p:spPr>
          <a:xfrm>
            <a:off x="421108" y="951700"/>
            <a:ext cx="4420800" cy="432000"/>
          </a:xfrm>
          <a:prstGeom prst="rect">
            <a:avLst/>
          </a:prstGeom>
          <a:ln w="19050" cap="flat">
            <a:solidFill>
              <a:srgbClr val="333C6B"/>
            </a:solidFill>
          </a:ln>
        </p:spPr>
        <p:txBody>
          <a:bodyPr>
            <a:normAutofit fontScale="925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sz="2199" dirty="0">
                <a:solidFill>
                  <a:srgbClr val="333C6B"/>
                </a:solidFill>
              </a:rPr>
              <a:t>Info_Pro.csv ( 256 l * 6 col)</a:t>
            </a:r>
          </a:p>
        </p:txBody>
      </p:sp>
      <p:pic>
        <p:nvPicPr>
          <p:cNvPr id="21" name="Espace réservé du contenu 10">
            <a:extLst>
              <a:ext uri="{FF2B5EF4-FFF2-40B4-BE49-F238E27FC236}">
                <a16:creationId xmlns:a16="http://schemas.microsoft.com/office/drawing/2014/main" id="{E12DE94B-67A5-0ECA-D501-A9A92B413E35}"/>
              </a:ext>
            </a:extLst>
          </p:cNvPr>
          <p:cNvPicPr>
            <a:picLocks noChangeAspect="1"/>
          </p:cNvPicPr>
          <p:nvPr/>
        </p:nvPicPr>
        <p:blipFill>
          <a:blip r:embed="rId4"/>
          <a:srcRect/>
          <a:stretch/>
        </p:blipFill>
        <p:spPr>
          <a:xfrm>
            <a:off x="421108" y="5039136"/>
            <a:ext cx="10415238" cy="1135238"/>
          </a:xfrm>
          <a:prstGeom prst="rect">
            <a:avLst/>
          </a:prstGeom>
          <a:ln w="19050" cap="flat">
            <a:solidFill>
              <a:srgbClr val="333C6B"/>
            </a:solidFill>
          </a:ln>
        </p:spPr>
      </p:pic>
      <p:sp>
        <p:nvSpPr>
          <p:cNvPr id="22" name="Espace réservé du texte 7">
            <a:extLst>
              <a:ext uri="{FF2B5EF4-FFF2-40B4-BE49-F238E27FC236}">
                <a16:creationId xmlns:a16="http://schemas.microsoft.com/office/drawing/2014/main" id="{F6166C34-BA09-750A-1C4B-47863EDA300F}"/>
              </a:ext>
            </a:extLst>
          </p:cNvPr>
          <p:cNvSpPr txBox="1">
            <a:spLocks/>
          </p:cNvSpPr>
          <p:nvPr/>
        </p:nvSpPr>
        <p:spPr>
          <a:xfrm>
            <a:off x="421108" y="4521351"/>
            <a:ext cx="4420800" cy="432000"/>
          </a:xfrm>
          <a:prstGeom prst="rect">
            <a:avLst/>
          </a:prstGeom>
          <a:ln w="19050" cap="flat">
            <a:solidFill>
              <a:srgbClr val="333C6B"/>
            </a:solidFill>
          </a:ln>
        </p:spPr>
        <p:txBody>
          <a:bodyPr>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sz="2000" dirty="0">
                <a:solidFill>
                  <a:srgbClr val="333C6B"/>
                </a:solidFill>
              </a:rPr>
              <a:t>Salarie.csv ( 256 l * 8 col)</a:t>
            </a:r>
          </a:p>
        </p:txBody>
      </p:sp>
      <p:pic>
        <p:nvPicPr>
          <p:cNvPr id="23" name="Espace réservé du contenu 10">
            <a:extLst>
              <a:ext uri="{FF2B5EF4-FFF2-40B4-BE49-F238E27FC236}">
                <a16:creationId xmlns:a16="http://schemas.microsoft.com/office/drawing/2014/main" id="{60E129B9-22C1-3A27-962F-E831C0146B3A}"/>
              </a:ext>
            </a:extLst>
          </p:cNvPr>
          <p:cNvPicPr>
            <a:picLocks noChangeAspect="1"/>
          </p:cNvPicPr>
          <p:nvPr/>
        </p:nvPicPr>
        <p:blipFill>
          <a:blip r:embed="rId5"/>
          <a:srcRect b="24021"/>
          <a:stretch/>
        </p:blipFill>
        <p:spPr>
          <a:xfrm>
            <a:off x="432000" y="3215704"/>
            <a:ext cx="10240000" cy="1152000"/>
          </a:xfrm>
          <a:prstGeom prst="rect">
            <a:avLst/>
          </a:prstGeom>
          <a:ln w="19050" cap="flat">
            <a:solidFill>
              <a:srgbClr val="333C6B"/>
            </a:solidFill>
          </a:ln>
        </p:spPr>
      </p:pic>
      <p:sp>
        <p:nvSpPr>
          <p:cNvPr id="24" name="Espace réservé du texte 7">
            <a:extLst>
              <a:ext uri="{FF2B5EF4-FFF2-40B4-BE49-F238E27FC236}">
                <a16:creationId xmlns:a16="http://schemas.microsoft.com/office/drawing/2014/main" id="{ABE74BED-7482-A227-2785-DDDF028B2091}"/>
              </a:ext>
            </a:extLst>
          </p:cNvPr>
          <p:cNvSpPr txBox="1">
            <a:spLocks/>
          </p:cNvSpPr>
          <p:nvPr/>
        </p:nvSpPr>
        <p:spPr>
          <a:xfrm>
            <a:off x="432697" y="2718823"/>
            <a:ext cx="4435099" cy="432000"/>
          </a:xfrm>
          <a:prstGeom prst="rect">
            <a:avLst/>
          </a:prstGeom>
          <a:ln w="19050" cap="flat">
            <a:solidFill>
              <a:srgbClr val="333C6B"/>
            </a:solidFill>
          </a:ln>
        </p:spPr>
        <p:txBody>
          <a:bodyPr>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sz="2000" dirty="0">
                <a:solidFill>
                  <a:srgbClr val="333C6B"/>
                </a:solidFill>
              </a:rPr>
              <a:t>Remuneration.csv ( 256 l * 7 col)</a:t>
            </a:r>
          </a:p>
        </p:txBody>
      </p:sp>
    </p:spTree>
    <p:extLst>
      <p:ext uri="{BB962C8B-B14F-4D97-AF65-F5344CB8AC3E}">
        <p14:creationId xmlns:p14="http://schemas.microsoft.com/office/powerpoint/2010/main" val="39930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DAE66-867E-4477-9A0D-F8A46F0AEFD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2001C36-65B0-46E3-A7AA-57BFFFA84367}"/>
              </a:ext>
            </a:extLst>
          </p:cNvPr>
          <p:cNvSpPr>
            <a:spLocks noGrp="1"/>
          </p:cNvSpPr>
          <p:nvPr>
            <p:ph type="title"/>
          </p:nvPr>
        </p:nvSpPr>
        <p:spPr/>
        <p:txBody>
          <a:bodyPr/>
          <a:lstStyle/>
          <a:p>
            <a:r>
              <a:rPr lang="fr-FR" dirty="0"/>
              <a:t>Galerie personnage</a:t>
            </a:r>
          </a:p>
        </p:txBody>
      </p:sp>
      <p:sp>
        <p:nvSpPr>
          <p:cNvPr id="3" name="Espace réservé du numéro de diapositive 2">
            <a:extLst>
              <a:ext uri="{FF2B5EF4-FFF2-40B4-BE49-F238E27FC236}">
                <a16:creationId xmlns:a16="http://schemas.microsoft.com/office/drawing/2014/main" id="{1B05A3D5-4F99-5622-E7B5-BFFAF574C797}"/>
              </a:ext>
            </a:extLst>
          </p:cNvPr>
          <p:cNvSpPr>
            <a:spLocks noGrp="1"/>
          </p:cNvSpPr>
          <p:nvPr>
            <p:ph type="sldNum" sz="quarter" idx="12"/>
          </p:nvPr>
        </p:nvSpPr>
        <p:spPr/>
        <p:txBody>
          <a:bodyPr/>
          <a:lstStyle/>
          <a:p>
            <a:pPr rtl="0"/>
            <a:fld id="{7DC1BBB0-96F0-4077-A278-0F3FB5C104D3}" type="slidenum">
              <a:rPr lang="fr-FR" noProof="0" smtClean="0"/>
              <a:t>26</a:t>
            </a:fld>
            <a:endParaRPr lang="fr-FR" noProof="0"/>
          </a:p>
        </p:txBody>
      </p:sp>
      <p:grpSp>
        <p:nvGrpSpPr>
          <p:cNvPr id="8" name="Groupe 7">
            <a:extLst>
              <a:ext uri="{FF2B5EF4-FFF2-40B4-BE49-F238E27FC236}">
                <a16:creationId xmlns:a16="http://schemas.microsoft.com/office/drawing/2014/main" id="{8DA43201-5B43-7ABF-0B22-881C05B19BFF}"/>
              </a:ext>
            </a:extLst>
          </p:cNvPr>
          <p:cNvGrpSpPr>
            <a:grpSpLocks noChangeAspect="1"/>
          </p:cNvGrpSpPr>
          <p:nvPr/>
        </p:nvGrpSpPr>
        <p:grpSpPr>
          <a:xfrm>
            <a:off x="909836" y="1412776"/>
            <a:ext cx="723900" cy="914400"/>
            <a:chOff x="5732462" y="2971800"/>
            <a:chExt cx="723900" cy="914400"/>
          </a:xfrm>
        </p:grpSpPr>
        <p:pic>
          <p:nvPicPr>
            <p:cNvPr id="5" name="Graphique 4" descr="Femme portant un ruban">
              <a:extLst>
                <a:ext uri="{FF2B5EF4-FFF2-40B4-BE49-F238E27FC236}">
                  <a16:creationId xmlns:a16="http://schemas.microsoft.com/office/drawing/2014/main" id="{1B93C62B-A305-B451-81AF-4A1889BC2D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32462" y="2971800"/>
              <a:ext cx="723900" cy="914400"/>
            </a:xfrm>
            <a:prstGeom prst="rect">
              <a:avLst/>
            </a:prstGeom>
          </p:spPr>
        </p:pic>
        <p:pic>
          <p:nvPicPr>
            <p:cNvPr id="7" name="Graphique 6" descr="Visage d’une femme">
              <a:extLst>
                <a:ext uri="{FF2B5EF4-FFF2-40B4-BE49-F238E27FC236}">
                  <a16:creationId xmlns:a16="http://schemas.microsoft.com/office/drawing/2014/main" id="{E2D6CDB0-66D4-37FB-EC08-F6EEAB864A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2012" y="3417075"/>
              <a:ext cx="304800" cy="323850"/>
            </a:xfrm>
            <a:prstGeom prst="rect">
              <a:avLst/>
            </a:prstGeom>
          </p:spPr>
        </p:pic>
      </p:grpSp>
      <p:grpSp>
        <p:nvGrpSpPr>
          <p:cNvPr id="13" name="Groupe 12">
            <a:extLst>
              <a:ext uri="{FF2B5EF4-FFF2-40B4-BE49-F238E27FC236}">
                <a16:creationId xmlns:a16="http://schemas.microsoft.com/office/drawing/2014/main" id="{ECE86897-468C-C1F2-9556-6D91AFAB594B}"/>
              </a:ext>
            </a:extLst>
          </p:cNvPr>
          <p:cNvGrpSpPr>
            <a:grpSpLocks noChangeAspect="1"/>
          </p:cNvGrpSpPr>
          <p:nvPr/>
        </p:nvGrpSpPr>
        <p:grpSpPr>
          <a:xfrm>
            <a:off x="909836" y="2514600"/>
            <a:ext cx="723900" cy="914400"/>
            <a:chOff x="5732462" y="2971800"/>
            <a:chExt cx="723900" cy="914400"/>
          </a:xfrm>
        </p:grpSpPr>
        <p:pic>
          <p:nvPicPr>
            <p:cNvPr id="10" name="Graphique 9" descr="Femme portant un ruban">
              <a:extLst>
                <a:ext uri="{FF2B5EF4-FFF2-40B4-BE49-F238E27FC236}">
                  <a16:creationId xmlns:a16="http://schemas.microsoft.com/office/drawing/2014/main" id="{DA7D1156-6359-50CC-EB57-5D319283FB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32462" y="2971800"/>
              <a:ext cx="723900" cy="914400"/>
            </a:xfrm>
            <a:prstGeom prst="rect">
              <a:avLst/>
            </a:prstGeom>
          </p:spPr>
        </p:pic>
        <p:pic>
          <p:nvPicPr>
            <p:cNvPr id="12" name="Graphique 11" descr="Visage aux lèvres épaisses">
              <a:extLst>
                <a:ext uri="{FF2B5EF4-FFF2-40B4-BE49-F238E27FC236}">
                  <a16:creationId xmlns:a16="http://schemas.microsoft.com/office/drawing/2014/main" id="{45C53217-74DD-1B29-4D65-C6237CBEF6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2012" y="3407550"/>
              <a:ext cx="304800" cy="342900"/>
            </a:xfrm>
            <a:prstGeom prst="rect">
              <a:avLst/>
            </a:prstGeom>
          </p:spPr>
        </p:pic>
      </p:grpSp>
      <p:grpSp>
        <p:nvGrpSpPr>
          <p:cNvPr id="18" name="Groupe 17">
            <a:extLst>
              <a:ext uri="{FF2B5EF4-FFF2-40B4-BE49-F238E27FC236}">
                <a16:creationId xmlns:a16="http://schemas.microsoft.com/office/drawing/2014/main" id="{67971E1F-C08E-27A3-7B25-1C2FD092400B}"/>
              </a:ext>
            </a:extLst>
          </p:cNvPr>
          <p:cNvGrpSpPr>
            <a:grpSpLocks noChangeAspect="1"/>
          </p:cNvGrpSpPr>
          <p:nvPr/>
        </p:nvGrpSpPr>
        <p:grpSpPr>
          <a:xfrm>
            <a:off x="3289430" y="1412776"/>
            <a:ext cx="723900" cy="914400"/>
            <a:chOff x="5732462" y="2971800"/>
            <a:chExt cx="723900" cy="914400"/>
          </a:xfrm>
        </p:grpSpPr>
        <p:pic>
          <p:nvPicPr>
            <p:cNvPr id="15" name="Graphique 14" descr="Femme portant un ruban">
              <a:extLst>
                <a:ext uri="{FF2B5EF4-FFF2-40B4-BE49-F238E27FC236}">
                  <a16:creationId xmlns:a16="http://schemas.microsoft.com/office/drawing/2014/main" id="{FD20CCD9-0E7E-A1F3-632B-F6D029D41D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32462" y="2971800"/>
              <a:ext cx="723900" cy="914400"/>
            </a:xfrm>
            <a:prstGeom prst="rect">
              <a:avLst/>
            </a:prstGeom>
          </p:spPr>
        </p:pic>
        <p:pic>
          <p:nvPicPr>
            <p:cNvPr id="17" name="Graphique 16" descr="Un visage méchant">
              <a:extLst>
                <a:ext uri="{FF2B5EF4-FFF2-40B4-BE49-F238E27FC236}">
                  <a16:creationId xmlns:a16="http://schemas.microsoft.com/office/drawing/2014/main" id="{75FD42E2-0F89-5BFC-8146-DAF159EB6B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2012" y="3426600"/>
              <a:ext cx="304800" cy="304800"/>
            </a:xfrm>
            <a:prstGeom prst="rect">
              <a:avLst/>
            </a:prstGeom>
          </p:spPr>
        </p:pic>
      </p:grpSp>
      <p:grpSp>
        <p:nvGrpSpPr>
          <p:cNvPr id="23" name="Groupe 22">
            <a:extLst>
              <a:ext uri="{FF2B5EF4-FFF2-40B4-BE49-F238E27FC236}">
                <a16:creationId xmlns:a16="http://schemas.microsoft.com/office/drawing/2014/main" id="{3D46CEB2-7BEC-ABA5-865A-FA1CBD157EA7}"/>
              </a:ext>
            </a:extLst>
          </p:cNvPr>
          <p:cNvGrpSpPr>
            <a:grpSpLocks noChangeAspect="1"/>
          </p:cNvGrpSpPr>
          <p:nvPr/>
        </p:nvGrpSpPr>
        <p:grpSpPr>
          <a:xfrm>
            <a:off x="2383355" y="1400851"/>
            <a:ext cx="723900" cy="914400"/>
            <a:chOff x="5732462" y="2971800"/>
            <a:chExt cx="723900" cy="914400"/>
          </a:xfrm>
        </p:grpSpPr>
        <p:pic>
          <p:nvPicPr>
            <p:cNvPr id="20" name="Graphique 19" descr="Femme portant un ruban">
              <a:extLst>
                <a:ext uri="{FF2B5EF4-FFF2-40B4-BE49-F238E27FC236}">
                  <a16:creationId xmlns:a16="http://schemas.microsoft.com/office/drawing/2014/main" id="{DFDE328D-7084-05C5-2104-EAF24BA5AF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32462" y="2971800"/>
              <a:ext cx="723900" cy="914400"/>
            </a:xfrm>
            <a:prstGeom prst="rect">
              <a:avLst/>
            </a:prstGeom>
          </p:spPr>
        </p:pic>
        <p:pic>
          <p:nvPicPr>
            <p:cNvPr id="22" name="Graphique 21" descr="Une femme souriante">
              <a:extLst>
                <a:ext uri="{FF2B5EF4-FFF2-40B4-BE49-F238E27FC236}">
                  <a16:creationId xmlns:a16="http://schemas.microsoft.com/office/drawing/2014/main" id="{445C12C5-2591-16F9-2ED9-6AC7CC3FC5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92012" y="3412312"/>
              <a:ext cx="304800" cy="333375"/>
            </a:xfrm>
            <a:prstGeom prst="rect">
              <a:avLst/>
            </a:prstGeom>
          </p:spPr>
        </p:pic>
      </p:grpSp>
      <p:grpSp>
        <p:nvGrpSpPr>
          <p:cNvPr id="42" name="Groupe 41">
            <a:extLst>
              <a:ext uri="{FF2B5EF4-FFF2-40B4-BE49-F238E27FC236}">
                <a16:creationId xmlns:a16="http://schemas.microsoft.com/office/drawing/2014/main" id="{8383E078-E7C4-B8A7-7F35-9F1657FBB6DA}"/>
              </a:ext>
            </a:extLst>
          </p:cNvPr>
          <p:cNvGrpSpPr>
            <a:grpSpLocks noChangeAspect="1"/>
          </p:cNvGrpSpPr>
          <p:nvPr/>
        </p:nvGrpSpPr>
        <p:grpSpPr>
          <a:xfrm>
            <a:off x="1773755" y="2755763"/>
            <a:ext cx="1219200" cy="1907361"/>
            <a:chOff x="1773755" y="2755763"/>
            <a:chExt cx="1219200" cy="1907361"/>
          </a:xfrm>
        </p:grpSpPr>
        <p:pic>
          <p:nvPicPr>
            <p:cNvPr id="25" name="Graphique 24" descr="Femme avec pouces vers le haut">
              <a:extLst>
                <a:ext uri="{FF2B5EF4-FFF2-40B4-BE49-F238E27FC236}">
                  <a16:creationId xmlns:a16="http://schemas.microsoft.com/office/drawing/2014/main" id="{EF81751C-EC32-B374-AD50-F95FB97989C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73755" y="3453449"/>
              <a:ext cx="1219200" cy="1209675"/>
            </a:xfrm>
            <a:prstGeom prst="rect">
              <a:avLst/>
            </a:prstGeom>
          </p:spPr>
        </p:pic>
        <p:pic>
          <p:nvPicPr>
            <p:cNvPr id="27" name="Graphique 26" descr="Femme portant un ruban">
              <a:extLst>
                <a:ext uri="{FF2B5EF4-FFF2-40B4-BE49-F238E27FC236}">
                  <a16:creationId xmlns:a16="http://schemas.microsoft.com/office/drawing/2014/main" id="{BEA0EBB5-3250-6412-E6A9-2DF01092A2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23805" y="2755763"/>
              <a:ext cx="723900" cy="914400"/>
            </a:xfrm>
            <a:prstGeom prst="rect">
              <a:avLst/>
            </a:prstGeom>
          </p:spPr>
        </p:pic>
        <p:pic>
          <p:nvPicPr>
            <p:cNvPr id="29" name="Graphique 28" descr="Une femme souriante">
              <a:extLst>
                <a:ext uri="{FF2B5EF4-FFF2-40B4-BE49-F238E27FC236}">
                  <a16:creationId xmlns:a16="http://schemas.microsoft.com/office/drawing/2014/main" id="{54966168-F7B2-0CAD-92E8-CAB811966A9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83355" y="3196275"/>
              <a:ext cx="304800" cy="333375"/>
            </a:xfrm>
            <a:prstGeom prst="rect">
              <a:avLst/>
            </a:prstGeom>
          </p:spPr>
        </p:pic>
      </p:grpSp>
      <p:grpSp>
        <p:nvGrpSpPr>
          <p:cNvPr id="35" name="Groupe 34">
            <a:extLst>
              <a:ext uri="{FF2B5EF4-FFF2-40B4-BE49-F238E27FC236}">
                <a16:creationId xmlns:a16="http://schemas.microsoft.com/office/drawing/2014/main" id="{D5561367-EB66-B878-994A-49B903712F00}"/>
              </a:ext>
            </a:extLst>
          </p:cNvPr>
          <p:cNvGrpSpPr>
            <a:grpSpLocks noChangeAspect="1"/>
          </p:cNvGrpSpPr>
          <p:nvPr/>
        </p:nvGrpSpPr>
        <p:grpSpPr>
          <a:xfrm>
            <a:off x="7030516" y="1410376"/>
            <a:ext cx="695325" cy="762000"/>
            <a:chOff x="5746750" y="3048000"/>
            <a:chExt cx="695325" cy="762000"/>
          </a:xfrm>
        </p:grpSpPr>
        <p:pic>
          <p:nvPicPr>
            <p:cNvPr id="32" name="Graphique 31" descr="Homme aux cheveux épais">
              <a:extLst>
                <a:ext uri="{FF2B5EF4-FFF2-40B4-BE49-F238E27FC236}">
                  <a16:creationId xmlns:a16="http://schemas.microsoft.com/office/drawing/2014/main" id="{EDF0FB00-6ABA-E25F-AC48-538D97C8229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46750" y="3048000"/>
              <a:ext cx="695325" cy="762000"/>
            </a:xfrm>
            <a:prstGeom prst="rect">
              <a:avLst/>
            </a:prstGeom>
          </p:spPr>
        </p:pic>
        <p:pic>
          <p:nvPicPr>
            <p:cNvPr id="34" name="Graphique 33" descr="Un visage souriant">
              <a:extLst>
                <a:ext uri="{FF2B5EF4-FFF2-40B4-BE49-F238E27FC236}">
                  <a16:creationId xmlns:a16="http://schemas.microsoft.com/office/drawing/2014/main" id="{4D9535C4-31EB-92EF-27C5-5625185DB06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80294" y="3372487"/>
              <a:ext cx="304800" cy="314325"/>
            </a:xfrm>
            <a:prstGeom prst="rect">
              <a:avLst/>
            </a:prstGeom>
          </p:spPr>
        </p:pic>
      </p:grpSp>
      <p:grpSp>
        <p:nvGrpSpPr>
          <p:cNvPr id="47" name="Groupe 46">
            <a:extLst>
              <a:ext uri="{FF2B5EF4-FFF2-40B4-BE49-F238E27FC236}">
                <a16:creationId xmlns:a16="http://schemas.microsoft.com/office/drawing/2014/main" id="{1802E921-07A2-C745-7753-141370FFEA88}"/>
              </a:ext>
            </a:extLst>
          </p:cNvPr>
          <p:cNvGrpSpPr>
            <a:grpSpLocks noChangeAspect="1"/>
          </p:cNvGrpSpPr>
          <p:nvPr/>
        </p:nvGrpSpPr>
        <p:grpSpPr>
          <a:xfrm>
            <a:off x="8202193" y="1353863"/>
            <a:ext cx="695325" cy="762000"/>
            <a:chOff x="5686544" y="3048000"/>
            <a:chExt cx="695325" cy="762000"/>
          </a:xfrm>
        </p:grpSpPr>
        <p:pic>
          <p:nvPicPr>
            <p:cNvPr id="44" name="Graphique 43" descr="Homme aux cheveux épais">
              <a:extLst>
                <a:ext uri="{FF2B5EF4-FFF2-40B4-BE49-F238E27FC236}">
                  <a16:creationId xmlns:a16="http://schemas.microsoft.com/office/drawing/2014/main" id="{D1730057-9655-013D-9353-4B803C73643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86544" y="3048000"/>
              <a:ext cx="695325" cy="762000"/>
            </a:xfrm>
            <a:prstGeom prst="rect">
              <a:avLst/>
            </a:prstGeom>
          </p:spPr>
        </p:pic>
        <p:pic>
          <p:nvPicPr>
            <p:cNvPr id="46" name="Graphique 45" descr="Un visage déprimé">
              <a:extLst>
                <a:ext uri="{FF2B5EF4-FFF2-40B4-BE49-F238E27FC236}">
                  <a16:creationId xmlns:a16="http://schemas.microsoft.com/office/drawing/2014/main" id="{1B1B0594-3467-7A0D-6C4B-329ACF9A3F3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31794" y="3387201"/>
              <a:ext cx="314325" cy="304800"/>
            </a:xfrm>
            <a:prstGeom prst="rect">
              <a:avLst/>
            </a:prstGeom>
          </p:spPr>
        </p:pic>
      </p:grpSp>
      <p:grpSp>
        <p:nvGrpSpPr>
          <p:cNvPr id="4" name="Groupe 3">
            <a:extLst>
              <a:ext uri="{FF2B5EF4-FFF2-40B4-BE49-F238E27FC236}">
                <a16:creationId xmlns:a16="http://schemas.microsoft.com/office/drawing/2014/main" id="{066A5FEE-E494-A6B1-0B73-9458EC50041D}"/>
              </a:ext>
            </a:extLst>
          </p:cNvPr>
          <p:cNvGrpSpPr>
            <a:grpSpLocks noChangeAspect="1"/>
          </p:cNvGrpSpPr>
          <p:nvPr/>
        </p:nvGrpSpPr>
        <p:grpSpPr>
          <a:xfrm>
            <a:off x="3363735" y="2781976"/>
            <a:ext cx="723900" cy="914400"/>
            <a:chOff x="5732462" y="2971800"/>
            <a:chExt cx="723900" cy="914400"/>
          </a:xfrm>
          <a:solidFill>
            <a:srgbClr val="333C6B"/>
          </a:solidFill>
        </p:grpSpPr>
        <p:pic>
          <p:nvPicPr>
            <p:cNvPr id="6" name="Graphique 5" descr="Femme portant un ruban">
              <a:extLst>
                <a:ext uri="{FF2B5EF4-FFF2-40B4-BE49-F238E27FC236}">
                  <a16:creationId xmlns:a16="http://schemas.microsoft.com/office/drawing/2014/main" id="{04648E5B-05EF-1CF2-B81F-6004A8058D5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732462" y="2971800"/>
              <a:ext cx="723900" cy="914400"/>
            </a:xfrm>
            <a:prstGeom prst="rect">
              <a:avLst/>
            </a:prstGeom>
          </p:spPr>
        </p:pic>
        <p:pic>
          <p:nvPicPr>
            <p:cNvPr id="9" name="Graphique 8" descr="Une femme souriante">
              <a:extLst>
                <a:ext uri="{FF2B5EF4-FFF2-40B4-BE49-F238E27FC236}">
                  <a16:creationId xmlns:a16="http://schemas.microsoft.com/office/drawing/2014/main" id="{641589EB-0236-6E5E-0BC9-5FFBC51F8F8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92012" y="3412312"/>
              <a:ext cx="304800" cy="333375"/>
            </a:xfrm>
            <a:prstGeom prst="rect">
              <a:avLst/>
            </a:prstGeom>
          </p:spPr>
        </p:pic>
      </p:grpSp>
      <p:grpSp>
        <p:nvGrpSpPr>
          <p:cNvPr id="11" name="Groupe 10">
            <a:extLst>
              <a:ext uri="{FF2B5EF4-FFF2-40B4-BE49-F238E27FC236}">
                <a16:creationId xmlns:a16="http://schemas.microsoft.com/office/drawing/2014/main" id="{5B3B2537-AFD2-236C-97FC-65C546240688}"/>
              </a:ext>
            </a:extLst>
          </p:cNvPr>
          <p:cNvGrpSpPr>
            <a:grpSpLocks noChangeAspect="1"/>
          </p:cNvGrpSpPr>
          <p:nvPr/>
        </p:nvGrpSpPr>
        <p:grpSpPr>
          <a:xfrm>
            <a:off x="7068797" y="2872032"/>
            <a:ext cx="695325" cy="762000"/>
            <a:chOff x="5746750" y="3048000"/>
            <a:chExt cx="695325" cy="762000"/>
          </a:xfrm>
          <a:solidFill>
            <a:srgbClr val="92D050"/>
          </a:solidFill>
        </p:grpSpPr>
        <p:pic>
          <p:nvPicPr>
            <p:cNvPr id="14" name="Graphique 13" descr="Homme aux cheveux épais">
              <a:extLst>
                <a:ext uri="{FF2B5EF4-FFF2-40B4-BE49-F238E27FC236}">
                  <a16:creationId xmlns:a16="http://schemas.microsoft.com/office/drawing/2014/main" id="{FAFA350A-EAA2-6B96-F84B-DB6171877D0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746750" y="3048000"/>
              <a:ext cx="695325" cy="762000"/>
            </a:xfrm>
            <a:prstGeom prst="rect">
              <a:avLst/>
            </a:prstGeom>
          </p:spPr>
        </p:pic>
        <p:pic>
          <p:nvPicPr>
            <p:cNvPr id="16" name="Graphique 15" descr="Un visage souriant">
              <a:extLst>
                <a:ext uri="{FF2B5EF4-FFF2-40B4-BE49-F238E27FC236}">
                  <a16:creationId xmlns:a16="http://schemas.microsoft.com/office/drawing/2014/main" id="{3DE6A29B-834A-EA02-25EE-A419629EF43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80294" y="3372487"/>
              <a:ext cx="304800" cy="314325"/>
            </a:xfrm>
            <a:prstGeom prst="rect">
              <a:avLst/>
            </a:prstGeom>
          </p:spPr>
        </p:pic>
      </p:grpSp>
      <p:grpSp>
        <p:nvGrpSpPr>
          <p:cNvPr id="28" name="Groupe 27">
            <a:extLst>
              <a:ext uri="{FF2B5EF4-FFF2-40B4-BE49-F238E27FC236}">
                <a16:creationId xmlns:a16="http://schemas.microsoft.com/office/drawing/2014/main" id="{936F36D4-18B9-19EC-B7D2-D780F4D6E289}"/>
              </a:ext>
            </a:extLst>
          </p:cNvPr>
          <p:cNvGrpSpPr>
            <a:grpSpLocks noChangeAspect="1"/>
          </p:cNvGrpSpPr>
          <p:nvPr/>
        </p:nvGrpSpPr>
        <p:grpSpPr>
          <a:xfrm>
            <a:off x="8685213" y="3062436"/>
            <a:ext cx="1219200" cy="1776894"/>
            <a:chOff x="6510625" y="2815275"/>
            <a:chExt cx="1219200" cy="1776894"/>
          </a:xfrm>
        </p:grpSpPr>
        <p:grpSp>
          <p:nvGrpSpPr>
            <p:cNvPr id="30" name="Groupe 29">
              <a:extLst>
                <a:ext uri="{FF2B5EF4-FFF2-40B4-BE49-F238E27FC236}">
                  <a16:creationId xmlns:a16="http://schemas.microsoft.com/office/drawing/2014/main" id="{C60D901F-1267-1449-523F-7DE27A908F87}"/>
                </a:ext>
              </a:extLst>
            </p:cNvPr>
            <p:cNvGrpSpPr/>
            <p:nvPr/>
          </p:nvGrpSpPr>
          <p:grpSpPr>
            <a:xfrm>
              <a:off x="6873535" y="2815275"/>
              <a:ext cx="695325" cy="762000"/>
              <a:chOff x="5746750" y="3048000"/>
              <a:chExt cx="695325" cy="762000"/>
            </a:xfrm>
          </p:grpSpPr>
          <p:pic>
            <p:nvPicPr>
              <p:cNvPr id="33" name="Graphique 32" descr="Homme aux cheveux épais">
                <a:extLst>
                  <a:ext uri="{FF2B5EF4-FFF2-40B4-BE49-F238E27FC236}">
                    <a16:creationId xmlns:a16="http://schemas.microsoft.com/office/drawing/2014/main" id="{D156F5D3-4558-54EB-EEA7-7594452C2F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46750" y="3048000"/>
                <a:ext cx="695325" cy="762000"/>
              </a:xfrm>
              <a:prstGeom prst="rect">
                <a:avLst/>
              </a:prstGeom>
            </p:spPr>
          </p:pic>
          <p:pic>
            <p:nvPicPr>
              <p:cNvPr id="36" name="Graphique 35" descr="Un visage souriant">
                <a:extLst>
                  <a:ext uri="{FF2B5EF4-FFF2-40B4-BE49-F238E27FC236}">
                    <a16:creationId xmlns:a16="http://schemas.microsoft.com/office/drawing/2014/main" id="{7C1329D2-63D6-EEB3-A16F-ED73188FA6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80294" y="3372487"/>
                <a:ext cx="304800" cy="314325"/>
              </a:xfrm>
              <a:prstGeom prst="rect">
                <a:avLst/>
              </a:prstGeom>
            </p:spPr>
          </p:pic>
        </p:grpSp>
        <p:pic>
          <p:nvPicPr>
            <p:cNvPr id="31" name="Graphique 30" descr="Femme avec pouces vers le haut">
              <a:extLst>
                <a:ext uri="{FF2B5EF4-FFF2-40B4-BE49-F238E27FC236}">
                  <a16:creationId xmlns:a16="http://schemas.microsoft.com/office/drawing/2014/main" id="{265E0B11-6ED0-7E23-56D0-08098B2884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10625" y="3382494"/>
              <a:ext cx="1219200" cy="1209675"/>
            </a:xfrm>
            <a:prstGeom prst="rect">
              <a:avLst/>
            </a:prstGeom>
          </p:spPr>
        </p:pic>
      </p:grpSp>
      <p:grpSp>
        <p:nvGrpSpPr>
          <p:cNvPr id="43" name="Groupe 42">
            <a:extLst>
              <a:ext uri="{FF2B5EF4-FFF2-40B4-BE49-F238E27FC236}">
                <a16:creationId xmlns:a16="http://schemas.microsoft.com/office/drawing/2014/main" id="{459B4643-7C3E-138E-A416-8C49713C6EE7}"/>
              </a:ext>
            </a:extLst>
          </p:cNvPr>
          <p:cNvGrpSpPr>
            <a:grpSpLocks noChangeAspect="1"/>
          </p:cNvGrpSpPr>
          <p:nvPr/>
        </p:nvGrpSpPr>
        <p:grpSpPr>
          <a:xfrm>
            <a:off x="1098386" y="5013224"/>
            <a:ext cx="342000" cy="432000"/>
            <a:chOff x="5732462" y="2971800"/>
            <a:chExt cx="723900" cy="914400"/>
          </a:xfrm>
        </p:grpSpPr>
        <p:pic>
          <p:nvPicPr>
            <p:cNvPr id="45" name="Graphique 44" descr="Femme portant un ruban">
              <a:extLst>
                <a:ext uri="{FF2B5EF4-FFF2-40B4-BE49-F238E27FC236}">
                  <a16:creationId xmlns:a16="http://schemas.microsoft.com/office/drawing/2014/main" id="{AC43366F-9FB3-5701-78E8-74AF47FCAC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32462" y="2971800"/>
              <a:ext cx="723900" cy="914400"/>
            </a:xfrm>
            <a:prstGeom prst="rect">
              <a:avLst/>
            </a:prstGeom>
          </p:spPr>
        </p:pic>
        <p:pic>
          <p:nvPicPr>
            <p:cNvPr id="48" name="Graphique 47" descr="Une femme souriante">
              <a:extLst>
                <a:ext uri="{FF2B5EF4-FFF2-40B4-BE49-F238E27FC236}">
                  <a16:creationId xmlns:a16="http://schemas.microsoft.com/office/drawing/2014/main" id="{1CD421AE-6EAA-305B-65AE-EB39AC4F6E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92012" y="3412312"/>
              <a:ext cx="304800" cy="333375"/>
            </a:xfrm>
            <a:prstGeom prst="rect">
              <a:avLst/>
            </a:prstGeom>
          </p:spPr>
        </p:pic>
      </p:grpSp>
      <p:grpSp>
        <p:nvGrpSpPr>
          <p:cNvPr id="57" name="Groupe 56">
            <a:extLst>
              <a:ext uri="{FF2B5EF4-FFF2-40B4-BE49-F238E27FC236}">
                <a16:creationId xmlns:a16="http://schemas.microsoft.com/office/drawing/2014/main" id="{CFF1E48D-16D6-A823-2378-9B9FF244D676}"/>
              </a:ext>
            </a:extLst>
          </p:cNvPr>
          <p:cNvGrpSpPr>
            <a:grpSpLocks noChangeAspect="1"/>
          </p:cNvGrpSpPr>
          <p:nvPr/>
        </p:nvGrpSpPr>
        <p:grpSpPr>
          <a:xfrm>
            <a:off x="1587765" y="5045058"/>
            <a:ext cx="347472" cy="438912"/>
            <a:chOff x="5732462" y="2971800"/>
            <a:chExt cx="723900" cy="914400"/>
          </a:xfrm>
        </p:grpSpPr>
        <p:pic>
          <p:nvPicPr>
            <p:cNvPr id="58" name="Graphique 57" descr="Femme portant un ruban">
              <a:extLst>
                <a:ext uri="{FF2B5EF4-FFF2-40B4-BE49-F238E27FC236}">
                  <a16:creationId xmlns:a16="http://schemas.microsoft.com/office/drawing/2014/main" id="{8107C365-C90D-BCFB-31B1-F00155F33A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32462" y="2971800"/>
              <a:ext cx="723900" cy="914400"/>
            </a:xfrm>
            <a:prstGeom prst="rect">
              <a:avLst/>
            </a:prstGeom>
          </p:spPr>
        </p:pic>
        <p:pic>
          <p:nvPicPr>
            <p:cNvPr id="59" name="Graphique 58" descr="Un visage méchant">
              <a:extLst>
                <a:ext uri="{FF2B5EF4-FFF2-40B4-BE49-F238E27FC236}">
                  <a16:creationId xmlns:a16="http://schemas.microsoft.com/office/drawing/2014/main" id="{98E7A62A-AF14-A136-0CB6-2F90E037E4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2012" y="3426600"/>
              <a:ext cx="304800" cy="304800"/>
            </a:xfrm>
            <a:prstGeom prst="rect">
              <a:avLst/>
            </a:prstGeom>
          </p:spPr>
        </p:pic>
      </p:grpSp>
    </p:spTree>
    <p:extLst>
      <p:ext uri="{BB962C8B-B14F-4D97-AF65-F5344CB8AC3E}">
        <p14:creationId xmlns:p14="http://schemas.microsoft.com/office/powerpoint/2010/main" val="110734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3702B-95D0-608D-0949-8EB67C6BE1FF}"/>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B44959C6-F6A4-F890-80FB-658D74705731}"/>
              </a:ext>
            </a:extLst>
          </p:cNvPr>
          <p:cNvSpPr>
            <a:spLocks noGrp="1"/>
          </p:cNvSpPr>
          <p:nvPr>
            <p:ph type="title"/>
          </p:nvPr>
        </p:nvSpPr>
        <p:spPr/>
        <p:txBody>
          <a:bodyPr/>
          <a:lstStyle/>
          <a:p>
            <a:r>
              <a:rPr lang="fr-FR" dirty="0"/>
              <a:t>I-Présentation de l’étude</a:t>
            </a:r>
          </a:p>
        </p:txBody>
      </p:sp>
      <p:sp>
        <p:nvSpPr>
          <p:cNvPr id="5" name="Espace réservé du contenu 4">
            <a:extLst>
              <a:ext uri="{FF2B5EF4-FFF2-40B4-BE49-F238E27FC236}">
                <a16:creationId xmlns:a16="http://schemas.microsoft.com/office/drawing/2014/main" id="{45B5291D-6EBA-908C-E0C9-43DF2886BFFE}"/>
              </a:ext>
            </a:extLst>
          </p:cNvPr>
          <p:cNvSpPr>
            <a:spLocks noGrp="1"/>
          </p:cNvSpPr>
          <p:nvPr>
            <p:ph idx="1"/>
          </p:nvPr>
        </p:nvSpPr>
        <p:spPr/>
        <p:txBody>
          <a:bodyPr/>
          <a:lstStyle/>
          <a:p>
            <a:r>
              <a:rPr lang="fr-FR" dirty="0"/>
              <a:t>LE CONTEXTE </a:t>
            </a:r>
          </a:p>
          <a:p>
            <a:r>
              <a:rPr lang="fr-FR" dirty="0"/>
              <a:t>LA METHODOLOGIE DE L’ANALYSE	</a:t>
            </a:r>
          </a:p>
          <a:p>
            <a:r>
              <a:rPr lang="fr-FR" dirty="0"/>
              <a:t>DOCUMENTATION DE LA CONFORMITE</a:t>
            </a:r>
          </a:p>
          <a:p>
            <a:endParaRPr lang="fr-FR" dirty="0"/>
          </a:p>
        </p:txBody>
      </p:sp>
      <p:sp>
        <p:nvSpPr>
          <p:cNvPr id="3" name="Espace réservé du numéro de diapositive 2">
            <a:extLst>
              <a:ext uri="{FF2B5EF4-FFF2-40B4-BE49-F238E27FC236}">
                <a16:creationId xmlns:a16="http://schemas.microsoft.com/office/drawing/2014/main" id="{D4912C82-A0F8-DAEC-DC45-3980F199EA7B}"/>
              </a:ext>
            </a:extLst>
          </p:cNvPr>
          <p:cNvSpPr>
            <a:spLocks noGrp="1"/>
          </p:cNvSpPr>
          <p:nvPr>
            <p:ph type="sldNum" sz="quarter" idx="12"/>
          </p:nvPr>
        </p:nvSpPr>
        <p:spPr/>
        <p:txBody>
          <a:bodyPr/>
          <a:lstStyle/>
          <a:p>
            <a:pPr rtl="0"/>
            <a:fld id="{7DC1BBB0-96F0-4077-A278-0F3FB5C104D3}" type="slidenum">
              <a:rPr lang="fr-FR" noProof="0" smtClean="0"/>
              <a:t>3</a:t>
            </a:fld>
            <a:endParaRPr lang="fr-FR" noProof="0"/>
          </a:p>
        </p:txBody>
      </p:sp>
      <p:pic>
        <p:nvPicPr>
          <p:cNvPr id="6" name="Graphic 7" descr="Menu contextuel">
            <a:extLst>
              <a:ext uri="{FF2B5EF4-FFF2-40B4-BE49-F238E27FC236}">
                <a16:creationId xmlns:a16="http://schemas.microsoft.com/office/drawing/2014/main" id="{DBA81C8D-7D2E-5186-1787-20D083C435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012" y="908720"/>
            <a:ext cx="640080" cy="640080"/>
          </a:xfrm>
          <a:prstGeom prst="rect">
            <a:avLst/>
          </a:prstGeom>
        </p:spPr>
      </p:pic>
      <p:pic>
        <p:nvPicPr>
          <p:cNvPr id="7" name="Graphic 7" descr="Serveur contour">
            <a:extLst>
              <a:ext uri="{FF2B5EF4-FFF2-40B4-BE49-F238E27FC236}">
                <a16:creationId xmlns:a16="http://schemas.microsoft.com/office/drawing/2014/main" id="{5C8FB62B-2243-DAD7-5C43-558E4669AC0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461920" y="1948808"/>
            <a:ext cx="640080" cy="640080"/>
          </a:xfrm>
          <a:prstGeom prst="rect">
            <a:avLst/>
          </a:prstGeom>
        </p:spPr>
      </p:pic>
      <p:pic>
        <p:nvPicPr>
          <p:cNvPr id="8" name="Graphic 9" descr="Magnifying glass">
            <a:extLst>
              <a:ext uri="{FF2B5EF4-FFF2-40B4-BE49-F238E27FC236}">
                <a16:creationId xmlns:a16="http://schemas.microsoft.com/office/drawing/2014/main" id="{A3B9FA8B-C810-9A85-BEDD-4D7821B700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21840" y="1333689"/>
            <a:ext cx="640080" cy="640080"/>
          </a:xfrm>
          <a:prstGeom prst="rect">
            <a:avLst/>
          </a:prstGeom>
        </p:spPr>
      </p:pic>
      <p:grpSp>
        <p:nvGrpSpPr>
          <p:cNvPr id="11" name="Groupe 10">
            <a:extLst>
              <a:ext uri="{FF2B5EF4-FFF2-40B4-BE49-F238E27FC236}">
                <a16:creationId xmlns:a16="http://schemas.microsoft.com/office/drawing/2014/main" id="{24C341B2-AC80-49FE-AA75-6B69E3B91882}"/>
              </a:ext>
            </a:extLst>
          </p:cNvPr>
          <p:cNvGrpSpPr>
            <a:grpSpLocks noChangeAspect="1"/>
          </p:cNvGrpSpPr>
          <p:nvPr/>
        </p:nvGrpSpPr>
        <p:grpSpPr>
          <a:xfrm>
            <a:off x="4879980" y="189323"/>
            <a:ext cx="584677" cy="584677"/>
            <a:chOff x="4942284" y="-128004"/>
            <a:chExt cx="1461693" cy="1461693"/>
          </a:xfrm>
        </p:grpSpPr>
        <p:sp>
          <p:nvSpPr>
            <p:cNvPr id="9" name="Ellipse 8">
              <a:extLst>
                <a:ext uri="{FF2B5EF4-FFF2-40B4-BE49-F238E27FC236}">
                  <a16:creationId xmlns:a16="http://schemas.microsoft.com/office/drawing/2014/main" id="{2D1A9757-3591-FFC5-24BA-7A1615D9252E}"/>
                </a:ext>
              </a:extLst>
            </p:cNvPr>
            <p:cNvSpPr>
              <a:spLocks noChangeAspect="1"/>
            </p:cNvSpPr>
            <p:nvPr/>
          </p:nvSpPr>
          <p:spPr>
            <a:xfrm>
              <a:off x="4942284" y="-128004"/>
              <a:ext cx="1461693" cy="1461693"/>
            </a:xfrm>
            <a:prstGeom prst="ellipse">
              <a:avLst/>
            </a:prstGeom>
            <a:solidFill>
              <a:srgbClr val="83AFCC"/>
            </a:solidFill>
          </p:spPr>
          <p:style>
            <a:lnRef idx="0">
              <a:schemeClr val="lt2">
                <a:alpha val="0"/>
                <a:hueOff val="0"/>
                <a:satOff val="0"/>
                <a:lumOff val="0"/>
                <a:alphaOff val="0"/>
              </a:schemeClr>
            </a:lnRef>
            <a:fillRef idx="1">
              <a:scrgbClr r="0" g="0" b="0"/>
            </a:fillRef>
            <a:effectRef idx="0">
              <a:schemeClr val="dk2">
                <a:hueOff val="0"/>
                <a:satOff val="0"/>
                <a:lumOff val="0"/>
                <a:alphaOff val="0"/>
              </a:schemeClr>
            </a:effectRef>
            <a:fontRef idx="minor"/>
          </p:style>
          <p:txBody>
            <a:bodyPr/>
            <a:lstStyle/>
            <a:p>
              <a:endParaRPr lang="fr-FR"/>
            </a:p>
          </p:txBody>
        </p:sp>
        <p:sp>
          <p:nvSpPr>
            <p:cNvPr id="10" name="Rectangle 9" descr="Graduation Cap">
              <a:extLst>
                <a:ext uri="{FF2B5EF4-FFF2-40B4-BE49-F238E27FC236}">
                  <a16:creationId xmlns:a16="http://schemas.microsoft.com/office/drawing/2014/main" id="{E9063276-6367-BFF0-5FF2-6555BDCD69EF}"/>
                </a:ext>
              </a:extLst>
            </p:cNvPr>
            <p:cNvSpPr>
              <a:spLocks noChangeAspect="1"/>
            </p:cNvSpPr>
            <p:nvPr/>
          </p:nvSpPr>
          <p:spPr>
            <a:xfrm>
              <a:off x="5253792" y="183505"/>
              <a:ext cx="838676" cy="83867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fr-FR"/>
            </a:p>
          </p:txBody>
        </p:sp>
      </p:grpSp>
    </p:spTree>
    <p:extLst>
      <p:ext uri="{BB962C8B-B14F-4D97-AF65-F5344CB8AC3E}">
        <p14:creationId xmlns:p14="http://schemas.microsoft.com/office/powerpoint/2010/main" val="185535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4E7AD-9AEC-B723-89C8-0430A7C5189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B1F9D3D-060D-A5E9-CEFA-FC00EC71BCA6}"/>
              </a:ext>
            </a:extLst>
          </p:cNvPr>
          <p:cNvSpPr>
            <a:spLocks noGrp="1"/>
          </p:cNvSpPr>
          <p:nvPr>
            <p:ph type="title"/>
          </p:nvPr>
        </p:nvSpPr>
        <p:spPr/>
        <p:txBody>
          <a:bodyPr>
            <a:normAutofit/>
          </a:bodyPr>
          <a:lstStyle/>
          <a:p>
            <a:r>
              <a:rPr lang="fr-FR" sz="2800" dirty="0"/>
              <a:t>I.A – Contexte		I.B - Méthodologie de l’analyse</a:t>
            </a:r>
          </a:p>
        </p:txBody>
      </p:sp>
      <p:sp>
        <p:nvSpPr>
          <p:cNvPr id="4" name="Espace réservé du numéro de diapositive 3">
            <a:extLst>
              <a:ext uri="{FF2B5EF4-FFF2-40B4-BE49-F238E27FC236}">
                <a16:creationId xmlns:a16="http://schemas.microsoft.com/office/drawing/2014/main" id="{B2A8CEB9-0D25-EA27-1578-BD32E6645F0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fr-FR" sz="1400" b="0" i="0" u="none" strike="noStrike" kern="1200" cap="none" spc="0" normalizeH="0" baseline="0" noProof="0" dirty="0">
              <a:ln>
                <a:noFill/>
              </a:ln>
              <a:solidFill>
                <a:srgbClr val="3494BA"/>
              </a:solidFill>
              <a:effectLst/>
              <a:uLnTx/>
              <a:uFillTx/>
              <a:latin typeface="Gill Sans MT" panose="020B0502020104020203"/>
              <a:ea typeface="+mn-ea"/>
              <a:cs typeface="+mn-cs"/>
            </a:endParaRPr>
          </a:p>
        </p:txBody>
      </p:sp>
      <p:sp>
        <p:nvSpPr>
          <p:cNvPr id="3" name="Espace réservé du contenu 2">
            <a:extLst>
              <a:ext uri="{FF2B5EF4-FFF2-40B4-BE49-F238E27FC236}">
                <a16:creationId xmlns:a16="http://schemas.microsoft.com/office/drawing/2014/main" id="{5C7BD328-CD89-681A-1330-CF3501AC5CFF}"/>
              </a:ext>
            </a:extLst>
          </p:cNvPr>
          <p:cNvSpPr>
            <a:spLocks noGrp="1"/>
          </p:cNvSpPr>
          <p:nvPr>
            <p:ph idx="4294967295"/>
          </p:nvPr>
        </p:nvSpPr>
        <p:spPr>
          <a:xfrm>
            <a:off x="6094412" y="1052735"/>
            <a:ext cx="5677588" cy="1880225"/>
          </a:xfrm>
          <a:ln w="25400" cap="flat">
            <a:solidFill>
              <a:srgbClr val="333C6B"/>
            </a:solidFill>
          </a:ln>
        </p:spPr>
        <p:txBody>
          <a:bodyPr bIns="36000">
            <a:noAutofit/>
          </a:bodyPr>
          <a:lstStyle/>
          <a:p>
            <a:pPr marL="285750" indent="-285750">
              <a:lnSpc>
                <a:spcPct val="100000"/>
              </a:lnSpc>
              <a:spcBef>
                <a:spcPts val="0"/>
              </a:spcBef>
              <a:spcAft>
                <a:spcPts val="600"/>
              </a:spcAft>
              <a:buClr>
                <a:srgbClr val="333C6B"/>
              </a:buClr>
            </a:pPr>
            <a:r>
              <a:rPr lang="fr-FR" sz="1600" b="1" u="sng" dirty="0">
                <a:solidFill>
                  <a:srgbClr val="271A38"/>
                </a:solidFill>
                <a:latin typeface="Inter"/>
              </a:rPr>
              <a:t>L’entreprise</a:t>
            </a:r>
            <a:r>
              <a:rPr lang="fr-FR" sz="1600" b="1" i="0" u="sng" dirty="0">
                <a:solidFill>
                  <a:srgbClr val="271A38"/>
                </a:solidFill>
                <a:effectLst/>
                <a:latin typeface="Inter"/>
              </a:rPr>
              <a:t> :</a:t>
            </a:r>
            <a:r>
              <a:rPr lang="fr-FR" sz="1600" b="1" i="0" dirty="0">
                <a:solidFill>
                  <a:srgbClr val="271A38"/>
                </a:solidFill>
                <a:effectLst/>
                <a:latin typeface="Inter"/>
              </a:rPr>
              <a:t> </a:t>
            </a:r>
            <a:r>
              <a:rPr lang="fr-FR" sz="1400" b="0" i="0" dirty="0">
                <a:solidFill>
                  <a:srgbClr val="271A38"/>
                </a:solidFill>
                <a:effectLst/>
                <a:latin typeface="Inter"/>
              </a:rPr>
              <a:t>Transfo digitale</a:t>
            </a:r>
            <a:r>
              <a:rPr lang="fr-FR" sz="1400" dirty="0">
                <a:solidFill>
                  <a:srgbClr val="271A38"/>
                </a:solidFill>
                <a:latin typeface="Inter"/>
              </a:rPr>
              <a:t>, 256 employés</a:t>
            </a:r>
            <a:br>
              <a:rPr lang="fr-FR" sz="1400" dirty="0">
                <a:solidFill>
                  <a:srgbClr val="271A38"/>
                </a:solidFill>
                <a:latin typeface="Inter"/>
              </a:rPr>
            </a:br>
            <a:r>
              <a:rPr lang="fr-FR" sz="1400" dirty="0">
                <a:solidFill>
                  <a:srgbClr val="271A38"/>
                </a:solidFill>
                <a:latin typeface="Inter"/>
              </a:rPr>
              <a:t>cabinet de consultants pour la transformation digitale des entreprises</a:t>
            </a:r>
            <a:endParaRPr lang="fr-FR" sz="1400" b="1" i="0" dirty="0">
              <a:solidFill>
                <a:srgbClr val="271A38"/>
              </a:solidFill>
              <a:effectLst/>
              <a:latin typeface="Inter"/>
            </a:endParaRPr>
          </a:p>
          <a:p>
            <a:pPr marL="285750" indent="-285750">
              <a:lnSpc>
                <a:spcPct val="100000"/>
              </a:lnSpc>
              <a:spcBef>
                <a:spcPts val="0"/>
              </a:spcBef>
              <a:spcAft>
                <a:spcPts val="600"/>
              </a:spcAft>
              <a:buClr>
                <a:srgbClr val="333C6B"/>
              </a:buClr>
              <a:buFont typeface="Arial" panose="020B0604020202020204" pitchFamily="34" charset="0"/>
              <a:buChar char="•"/>
            </a:pPr>
            <a:r>
              <a:rPr lang="fr-FR" sz="1600" b="1" i="0" u="sng" dirty="0">
                <a:solidFill>
                  <a:srgbClr val="271A38"/>
                </a:solidFill>
                <a:effectLst/>
                <a:latin typeface="Inter"/>
              </a:rPr>
              <a:t>Objectifs </a:t>
            </a:r>
            <a:r>
              <a:rPr lang="fr-FR" sz="1600" b="0" i="0" dirty="0">
                <a:solidFill>
                  <a:srgbClr val="271A38"/>
                </a:solidFill>
                <a:effectLst/>
                <a:latin typeface="Inter"/>
              </a:rPr>
              <a:t>:</a:t>
            </a:r>
          </a:p>
          <a:p>
            <a:pPr marL="742813" lvl="1" indent="-285750">
              <a:lnSpc>
                <a:spcPct val="100000"/>
              </a:lnSpc>
              <a:spcBef>
                <a:spcPts val="0"/>
              </a:spcBef>
              <a:buClr>
                <a:srgbClr val="333C6B"/>
              </a:buClr>
            </a:pPr>
            <a:r>
              <a:rPr lang="fr-FR" sz="1400" b="1" dirty="0">
                <a:solidFill>
                  <a:srgbClr val="271A38"/>
                </a:solidFill>
                <a:latin typeface="Inter"/>
              </a:rPr>
              <a:t>Calculer l’Index de l’égalité professionnelle (</a:t>
            </a:r>
            <a:r>
              <a:rPr lang="fr-FR" sz="1400" b="1" dirty="0">
                <a:solidFill>
                  <a:srgbClr val="333C6B"/>
                </a:solidFill>
                <a:latin typeface="Inter"/>
                <a:hlinkClick r:id="rId3">
                  <a:extLst>
                    <a:ext uri="{A12FA001-AC4F-418D-AE19-62706E023703}">
                      <ahyp:hlinkClr xmlns:ahyp="http://schemas.microsoft.com/office/drawing/2018/hyperlinkcolor" val="tx"/>
                    </a:ext>
                  </a:extLst>
                </a:hlinkClick>
              </a:rPr>
              <a:t>obligation légale </a:t>
            </a:r>
            <a:r>
              <a:rPr lang="fr-FR" sz="1400" b="1" dirty="0">
                <a:solidFill>
                  <a:srgbClr val="271A38"/>
                </a:solidFill>
                <a:latin typeface="Inter"/>
              </a:rPr>
              <a:t>)</a:t>
            </a:r>
            <a:br>
              <a:rPr lang="fr-FR" sz="1400" b="1" dirty="0">
                <a:solidFill>
                  <a:srgbClr val="271A38"/>
                </a:solidFill>
                <a:latin typeface="Inter"/>
              </a:rPr>
            </a:br>
            <a:r>
              <a:rPr lang="fr-FR" sz="1400" b="1" dirty="0">
                <a:solidFill>
                  <a:srgbClr val="271A38"/>
                </a:solidFill>
                <a:latin typeface="Inter"/>
              </a:rPr>
              <a:t>Exercice du 01/01/2024 au 31/12/2024</a:t>
            </a:r>
          </a:p>
          <a:p>
            <a:pPr marL="742813" lvl="1" indent="-285750">
              <a:lnSpc>
                <a:spcPct val="100000"/>
              </a:lnSpc>
              <a:spcBef>
                <a:spcPts val="0"/>
              </a:spcBef>
              <a:buClr>
                <a:srgbClr val="333C6B"/>
              </a:buClr>
            </a:pPr>
            <a:r>
              <a:rPr lang="fr-FR" sz="1400" b="1" dirty="0">
                <a:solidFill>
                  <a:srgbClr val="271A38"/>
                </a:solidFill>
                <a:latin typeface="Inter"/>
              </a:rPr>
              <a:t>Etablir un diagnostic</a:t>
            </a:r>
          </a:p>
          <a:p>
            <a:pPr marL="742813" lvl="1" indent="-285750">
              <a:lnSpc>
                <a:spcPct val="100000"/>
              </a:lnSpc>
              <a:spcBef>
                <a:spcPts val="0"/>
              </a:spcBef>
              <a:buClr>
                <a:srgbClr val="333C6B"/>
              </a:buClr>
            </a:pPr>
            <a:r>
              <a:rPr lang="fr-FR" sz="1400" b="1" i="0" dirty="0">
                <a:solidFill>
                  <a:srgbClr val="271A38"/>
                </a:solidFill>
                <a:effectLst/>
                <a:latin typeface="Inter"/>
              </a:rPr>
              <a:t>Obtenir un csv des données pour Tableau</a:t>
            </a:r>
          </a:p>
        </p:txBody>
      </p:sp>
      <p:pic>
        <p:nvPicPr>
          <p:cNvPr id="5" name="Graphic 7" descr="Menu contextuel">
            <a:extLst>
              <a:ext uri="{FF2B5EF4-FFF2-40B4-BE49-F238E27FC236}">
                <a16:creationId xmlns:a16="http://schemas.microsoft.com/office/drawing/2014/main" id="{BC5A4286-1D81-1450-16DC-F1D611D6B8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54052" y="101126"/>
            <a:ext cx="640080" cy="640080"/>
          </a:xfrm>
          <a:prstGeom prst="rect">
            <a:avLst/>
          </a:prstGeom>
        </p:spPr>
      </p:pic>
      <p:sp>
        <p:nvSpPr>
          <p:cNvPr id="6" name="Espace réservé du contenu 2">
            <a:extLst>
              <a:ext uri="{FF2B5EF4-FFF2-40B4-BE49-F238E27FC236}">
                <a16:creationId xmlns:a16="http://schemas.microsoft.com/office/drawing/2014/main" id="{AE347105-3DE3-8F86-A3D2-B0CF3A5DAC93}"/>
              </a:ext>
            </a:extLst>
          </p:cNvPr>
          <p:cNvSpPr txBox="1">
            <a:spLocks/>
          </p:cNvSpPr>
          <p:nvPr/>
        </p:nvSpPr>
        <p:spPr>
          <a:xfrm>
            <a:off x="256846" y="3335772"/>
            <a:ext cx="5693550" cy="1508105"/>
          </a:xfrm>
          <a:prstGeom prst="rect">
            <a:avLst/>
          </a:prstGeom>
          <a:ln w="25400" cap="flat">
            <a:solidFill>
              <a:srgbClr val="333C6B"/>
            </a:solidFill>
          </a:ln>
        </p:spPr>
        <p:txBody>
          <a:bodyPr vert="horz" wrap="square" lIns="91440" tIns="45720" rIns="91440" bIns="45720" rtlCol="0" anchor="t">
            <a:sp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spcAft>
                <a:spcPts val="600"/>
              </a:spcAft>
              <a:buNone/>
            </a:pPr>
            <a:r>
              <a:rPr lang="fr-FR" sz="1200" b="1" u="sng" dirty="0"/>
              <a:t>TRAVAIL AVEC L’OUTIL KNIME</a:t>
            </a:r>
          </a:p>
          <a:p>
            <a:pPr>
              <a:lnSpc>
                <a:spcPct val="100000"/>
              </a:lnSpc>
              <a:spcBef>
                <a:spcPts val="0"/>
              </a:spcBef>
              <a:spcAft>
                <a:spcPts val="600"/>
              </a:spcAft>
              <a:buClr>
                <a:srgbClr val="333C6B"/>
              </a:buClr>
            </a:pPr>
            <a:r>
              <a:rPr lang="fr-FR" sz="1200" b="1" u="sng" dirty="0"/>
              <a:t>Import et Exploration des données</a:t>
            </a:r>
          </a:p>
          <a:p>
            <a:pPr>
              <a:lnSpc>
                <a:spcPct val="100000"/>
              </a:lnSpc>
              <a:spcBef>
                <a:spcPts val="0"/>
              </a:spcBef>
              <a:spcAft>
                <a:spcPts val="600"/>
              </a:spcAft>
              <a:buClr>
                <a:srgbClr val="333C6B"/>
              </a:buClr>
            </a:pPr>
            <a:r>
              <a:rPr lang="fr-FR" sz="1200" b="1" u="sng" dirty="0"/>
              <a:t>Traitement des données</a:t>
            </a:r>
            <a:br>
              <a:rPr lang="fr-FR" sz="1200" b="1" u="sng" dirty="0"/>
            </a:br>
            <a:r>
              <a:rPr lang="fr-FR" sz="1200" dirty="0"/>
              <a:t>(Nettoyage, Jointure, Traitement divers)</a:t>
            </a:r>
          </a:p>
          <a:p>
            <a:pPr>
              <a:lnSpc>
                <a:spcPct val="100000"/>
              </a:lnSpc>
              <a:spcBef>
                <a:spcPts val="0"/>
              </a:spcBef>
              <a:spcAft>
                <a:spcPts val="600"/>
              </a:spcAft>
              <a:buClr>
                <a:srgbClr val="333C6B"/>
              </a:buClr>
            </a:pPr>
            <a:r>
              <a:rPr lang="fr-FR" sz="1200" b="1" u="sng" dirty="0"/>
              <a:t>Analyse des données</a:t>
            </a:r>
          </a:p>
          <a:p>
            <a:pPr>
              <a:lnSpc>
                <a:spcPct val="100000"/>
              </a:lnSpc>
              <a:spcBef>
                <a:spcPts val="0"/>
              </a:spcBef>
              <a:spcAft>
                <a:spcPts val="600"/>
              </a:spcAft>
              <a:buClr>
                <a:srgbClr val="333C6B"/>
              </a:buClr>
            </a:pPr>
            <a:r>
              <a:rPr lang="fr-FR" sz="1200" b="1" u="sng" dirty="0"/>
              <a:t>Export de Fichiers CSV</a:t>
            </a:r>
          </a:p>
        </p:txBody>
      </p:sp>
      <p:pic>
        <p:nvPicPr>
          <p:cNvPr id="7" name="Image 6">
            <a:extLst>
              <a:ext uri="{FF2B5EF4-FFF2-40B4-BE49-F238E27FC236}">
                <a16:creationId xmlns:a16="http://schemas.microsoft.com/office/drawing/2014/main" id="{E6B2E8A9-7141-4317-73D8-B727A6D5B0FC}"/>
              </a:ext>
            </a:extLst>
          </p:cNvPr>
          <p:cNvPicPr>
            <a:picLocks noChangeAspect="1"/>
          </p:cNvPicPr>
          <p:nvPr/>
        </p:nvPicPr>
        <p:blipFill>
          <a:blip r:embed="rId6"/>
          <a:srcRect/>
          <a:stretch/>
        </p:blipFill>
        <p:spPr>
          <a:xfrm>
            <a:off x="7548588" y="3729824"/>
            <a:ext cx="2769235" cy="720000"/>
          </a:xfrm>
          <a:prstGeom prst="rect">
            <a:avLst/>
          </a:prstGeom>
          <a:ln w="19050">
            <a:solidFill>
              <a:schemeClr val="tx1"/>
            </a:solidFill>
          </a:ln>
        </p:spPr>
      </p:pic>
      <p:pic>
        <p:nvPicPr>
          <p:cNvPr id="8" name="Image 7">
            <a:extLst>
              <a:ext uri="{FF2B5EF4-FFF2-40B4-BE49-F238E27FC236}">
                <a16:creationId xmlns:a16="http://schemas.microsoft.com/office/drawing/2014/main" id="{844B9398-DD6C-6F59-A942-9570A372A8AA}"/>
              </a:ext>
            </a:extLst>
          </p:cNvPr>
          <p:cNvPicPr>
            <a:picLocks noChangeAspect="1"/>
          </p:cNvPicPr>
          <p:nvPr/>
        </p:nvPicPr>
        <p:blipFill>
          <a:blip r:embed="rId7"/>
          <a:srcRect/>
          <a:stretch/>
        </p:blipFill>
        <p:spPr>
          <a:xfrm>
            <a:off x="8647451" y="5209802"/>
            <a:ext cx="571508" cy="571508"/>
          </a:xfrm>
          <a:prstGeom prst="rect">
            <a:avLst/>
          </a:prstGeom>
        </p:spPr>
      </p:pic>
      <p:pic>
        <p:nvPicPr>
          <p:cNvPr id="9" name="Image 8">
            <a:extLst>
              <a:ext uri="{FF2B5EF4-FFF2-40B4-BE49-F238E27FC236}">
                <a16:creationId xmlns:a16="http://schemas.microsoft.com/office/drawing/2014/main" id="{40E5C247-A56C-8F51-3B8D-0B84CE5D4337}"/>
              </a:ext>
            </a:extLst>
          </p:cNvPr>
          <p:cNvPicPr>
            <a:picLocks noChangeAspect="1"/>
          </p:cNvPicPr>
          <p:nvPr/>
        </p:nvPicPr>
        <p:blipFill>
          <a:blip r:embed="rId8"/>
          <a:srcRect l="11713" r="11713"/>
          <a:stretch/>
        </p:blipFill>
        <p:spPr>
          <a:xfrm>
            <a:off x="1561421" y="1137496"/>
            <a:ext cx="2209203" cy="1630680"/>
          </a:xfrm>
          <a:prstGeom prst="rect">
            <a:avLst/>
          </a:prstGeom>
          <a:ln w="19050">
            <a:solidFill>
              <a:srgbClr val="333C6B"/>
            </a:solidFill>
          </a:ln>
        </p:spPr>
      </p:pic>
      <p:pic>
        <p:nvPicPr>
          <p:cNvPr id="13" name="Graphic 9" descr="Magnifying glass">
            <a:extLst>
              <a:ext uri="{FF2B5EF4-FFF2-40B4-BE49-F238E27FC236}">
                <a16:creationId xmlns:a16="http://schemas.microsoft.com/office/drawing/2014/main" id="{6C8C4495-61C0-EF51-03F7-E274D6A33D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46660" y="101126"/>
            <a:ext cx="640080" cy="640080"/>
          </a:xfrm>
          <a:prstGeom prst="rect">
            <a:avLst/>
          </a:prstGeom>
        </p:spPr>
      </p:pic>
      <p:sp>
        <p:nvSpPr>
          <p:cNvPr id="11" name="ZoneTexte 10">
            <a:extLst>
              <a:ext uri="{FF2B5EF4-FFF2-40B4-BE49-F238E27FC236}">
                <a16:creationId xmlns:a16="http://schemas.microsoft.com/office/drawing/2014/main" id="{D534D7F4-C38B-B983-34D8-EC1A097028C8}"/>
              </a:ext>
            </a:extLst>
          </p:cNvPr>
          <p:cNvSpPr txBox="1"/>
          <p:nvPr/>
        </p:nvSpPr>
        <p:spPr>
          <a:xfrm>
            <a:off x="8537766" y="6582273"/>
            <a:ext cx="3332075" cy="430887"/>
          </a:xfrm>
          <a:prstGeom prst="rect">
            <a:avLst/>
          </a:prstGeom>
          <a:noFill/>
        </p:spPr>
        <p:txBody>
          <a:bodyPr wrap="square" rtlCol="0">
            <a:spAutoFit/>
          </a:bodyPr>
          <a:lstStyle/>
          <a:p>
            <a:pPr algn="r" defTabSz="914126">
              <a:defRPr/>
            </a:pPr>
            <a:r>
              <a:rPr lang="en-US" sz="1100" dirty="0">
                <a:solidFill>
                  <a:schemeClr val="bg1"/>
                </a:solidFill>
                <a:latin typeface="Aptos" panose="02110004020202020204"/>
                <a:hlinkClick r:id="rId11"/>
              </a:rPr>
              <a:t>Excel Logos icons created by </a:t>
            </a:r>
            <a:r>
              <a:rPr lang="en-US" sz="1100" dirty="0" err="1">
                <a:solidFill>
                  <a:schemeClr val="bg1"/>
                </a:solidFill>
                <a:latin typeface="Aptos" panose="02110004020202020204"/>
                <a:hlinkClick r:id="rId11"/>
              </a:rPr>
              <a:t>pocike</a:t>
            </a:r>
            <a:r>
              <a:rPr lang="en-US" sz="1100" dirty="0">
                <a:solidFill>
                  <a:schemeClr val="bg1"/>
                </a:solidFill>
                <a:latin typeface="Aptos" panose="02110004020202020204"/>
                <a:hlinkClick r:id="rId11"/>
              </a:rPr>
              <a:t> - </a:t>
            </a:r>
            <a:r>
              <a:rPr lang="en-US" sz="1100" dirty="0" err="1">
                <a:solidFill>
                  <a:schemeClr val="bg1"/>
                </a:solidFill>
                <a:latin typeface="Aptos" panose="02110004020202020204"/>
                <a:hlinkClick r:id="rId11"/>
              </a:rPr>
              <a:t>Flaticon</a:t>
            </a:r>
            <a:endParaRPr lang="en-US" sz="1100" dirty="0">
              <a:solidFill>
                <a:schemeClr val="bg1"/>
              </a:solidFill>
              <a:latin typeface="Aptos" panose="02110004020202020204"/>
            </a:endParaRPr>
          </a:p>
          <a:p>
            <a:pPr algn="r" defTabSz="914126">
              <a:defRPr/>
            </a:pPr>
            <a:endParaRPr lang="en-US" sz="1100" dirty="0">
              <a:solidFill>
                <a:schemeClr val="bg1"/>
              </a:solidFill>
              <a:latin typeface="Aptos" panose="02110004020202020204"/>
            </a:endParaRPr>
          </a:p>
        </p:txBody>
      </p:sp>
      <p:sp>
        <p:nvSpPr>
          <p:cNvPr id="12" name="Espace réservé du contenu 2">
            <a:extLst>
              <a:ext uri="{FF2B5EF4-FFF2-40B4-BE49-F238E27FC236}">
                <a16:creationId xmlns:a16="http://schemas.microsoft.com/office/drawing/2014/main" id="{69C56557-84F4-6970-0408-158DA6144E7A}"/>
              </a:ext>
            </a:extLst>
          </p:cNvPr>
          <p:cNvSpPr txBox="1">
            <a:spLocks/>
          </p:cNvSpPr>
          <p:nvPr/>
        </p:nvSpPr>
        <p:spPr>
          <a:xfrm>
            <a:off x="256846" y="5229200"/>
            <a:ext cx="5693550" cy="532713"/>
          </a:xfrm>
          <a:prstGeom prst="rect">
            <a:avLst/>
          </a:prstGeom>
          <a:ln w="25400" cap="flat">
            <a:solidFill>
              <a:srgbClr val="333C6B"/>
            </a:solidFill>
          </a:ln>
        </p:spPr>
        <p:txBody>
          <a:bodyPr vert="horz" wrap="square" lIns="91440" tIns="45720" rIns="91440" bIns="45720" rtlCol="0" anchor="ctr" anchorCtr="0">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00000"/>
              </a:lnSpc>
              <a:spcBef>
                <a:spcPts val="0"/>
              </a:spcBef>
              <a:spcAft>
                <a:spcPts val="600"/>
              </a:spcAft>
              <a:buClr>
                <a:srgbClr val="333C6B"/>
              </a:buClr>
            </a:pPr>
            <a:r>
              <a:rPr lang="fr-FR" sz="1200" b="1" u="sng" dirty="0"/>
              <a:t>Calcul de score avec l’</a:t>
            </a:r>
            <a:r>
              <a:rPr lang="fr-FR" sz="1200" b="1" u="sng" dirty="0">
                <a:solidFill>
                  <a:srgbClr val="A50021"/>
                </a:solidFill>
                <a:hlinkClick r:id="rId12" tooltip="https://www.anact.fr/outil-diag-egapro-index-pour-realiser-son-diagnostic-egalite-professionnelle">
                  <a:extLst>
                    <a:ext uri="{A12FA001-AC4F-418D-AE19-62706E023703}">
                      <ahyp:hlinkClr xmlns:ahyp="http://schemas.microsoft.com/office/drawing/2018/hyperlinkcolor" val="tx"/>
                    </a:ext>
                  </a:extLst>
                </a:hlinkClick>
              </a:rPr>
              <a:t> </a:t>
            </a:r>
            <a:r>
              <a:rPr lang="fr-FR" sz="1200" b="1" u="sng" dirty="0">
                <a:solidFill>
                  <a:srgbClr val="333C6B"/>
                </a:solidFill>
                <a:hlinkClick r:id="rId3" tooltip="https://www.anact.fr/outil-diag-egapro-index-pour-realiser-son-diagnostic-egalite-professionnelle"/>
              </a:rPr>
              <a:t>outil Diag </a:t>
            </a:r>
            <a:r>
              <a:rPr lang="fr-FR" sz="1200" b="1" u="sng" dirty="0" err="1">
                <a:solidFill>
                  <a:srgbClr val="333C6B"/>
                </a:solidFill>
                <a:hlinkClick r:id="rId3" tooltip="https://www.anact.fr/outil-diag-egapro-index-pour-realiser-son-diagnostic-egalite-professionnelle"/>
              </a:rPr>
              <a:t>Egapro</a:t>
            </a:r>
            <a:r>
              <a:rPr lang="fr-FR" sz="1200" b="1" u="sng" dirty="0">
                <a:solidFill>
                  <a:srgbClr val="333C6B"/>
                </a:solidFill>
                <a:hlinkClick r:id="rId3" tooltip="https://www.anact.fr/outil-diag-egapro-index-pour-realiser-son-diagnostic-egalite-professionnelle"/>
              </a:rPr>
              <a:t>-index </a:t>
            </a:r>
            <a:r>
              <a:rPr lang="fr-FR" sz="1200" b="1" u="sng" dirty="0"/>
              <a:t>(Excel)</a:t>
            </a:r>
            <a:br>
              <a:rPr lang="fr-FR" sz="1200" b="1" u="sng" dirty="0"/>
            </a:br>
            <a:endParaRPr lang="fr-FR" sz="1200" b="1" u="sng" dirty="0"/>
          </a:p>
        </p:txBody>
      </p:sp>
    </p:spTree>
    <p:extLst>
      <p:ext uri="{BB962C8B-B14F-4D97-AF65-F5344CB8AC3E}">
        <p14:creationId xmlns:p14="http://schemas.microsoft.com/office/powerpoint/2010/main" val="85888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6">
                                            <p:txEl>
                                              <p:pRg st="0" end="0"/>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2">
                                            <p:txEl>
                                              <p:pRg st="0" end="0"/>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23BE1-BB2C-ACD2-13C3-6C2E8685788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BD17775-DFEB-4E5E-546F-354E9F7F9E9C}"/>
              </a:ext>
            </a:extLst>
          </p:cNvPr>
          <p:cNvSpPr>
            <a:spLocks noGrp="1"/>
          </p:cNvSpPr>
          <p:nvPr>
            <p:ph type="title"/>
          </p:nvPr>
        </p:nvSpPr>
        <p:spPr/>
        <p:txBody>
          <a:bodyPr/>
          <a:lstStyle/>
          <a:p>
            <a:r>
              <a:rPr lang="fr-FR" dirty="0"/>
              <a:t>I-C Documentation RGPD</a:t>
            </a:r>
          </a:p>
        </p:txBody>
      </p:sp>
      <p:sp>
        <p:nvSpPr>
          <p:cNvPr id="4" name="Espace réservé du contenu 3">
            <a:extLst>
              <a:ext uri="{FF2B5EF4-FFF2-40B4-BE49-F238E27FC236}">
                <a16:creationId xmlns:a16="http://schemas.microsoft.com/office/drawing/2014/main" id="{7156CA98-460A-0570-86AD-9996D91E1A2A}"/>
              </a:ext>
            </a:extLst>
          </p:cNvPr>
          <p:cNvSpPr>
            <a:spLocks noGrp="1"/>
          </p:cNvSpPr>
          <p:nvPr>
            <p:ph idx="1"/>
          </p:nvPr>
        </p:nvSpPr>
        <p:spPr/>
        <p:txBody>
          <a:bodyPr wrap="square">
            <a:normAutofit fontScale="62500" lnSpcReduction="20000"/>
          </a:bodyPr>
          <a:lstStyle/>
          <a:p>
            <a:r>
              <a:rPr lang="fr-FR" b="1" dirty="0"/>
              <a:t>DPO :</a:t>
            </a:r>
            <a:r>
              <a:rPr lang="fr-FR" dirty="0"/>
              <a:t> Monsieur X., DPO pour Transfo Digitale</a:t>
            </a:r>
          </a:p>
          <a:p>
            <a:r>
              <a:rPr lang="fr-FR" b="1" dirty="0"/>
              <a:t>Responsable du traitement : </a:t>
            </a:r>
            <a:r>
              <a:rPr lang="fr-FR" dirty="0"/>
              <a:t>Cabinet Transfo Digitale</a:t>
            </a:r>
          </a:p>
          <a:p>
            <a:r>
              <a:rPr lang="fr-FR" b="1" dirty="0">
                <a:highlight>
                  <a:srgbClr val="FFFF00"/>
                </a:highlight>
              </a:rPr>
              <a:t>Finalité</a:t>
            </a:r>
            <a:r>
              <a:rPr lang="fr-FR" b="1" dirty="0"/>
              <a:t> (légale et légitime) : </a:t>
            </a:r>
            <a:br>
              <a:rPr lang="fr-FR" b="1" dirty="0"/>
            </a:br>
            <a:r>
              <a:rPr lang="fr-FR" sz="1900" dirty="0">
                <a:effectLst/>
                <a:latin typeface="Aptos" panose="020B0004020202020204" pitchFamily="34" charset="0"/>
                <a:ea typeface="Aptos" panose="020B0004020202020204" pitchFamily="34" charset="0"/>
                <a:cs typeface="Times New Roman" panose="02020603050405020304" pitchFamily="18" charset="0"/>
              </a:rPr>
              <a:t>calculer l’index de l’égalité femmes-hommes </a:t>
            </a:r>
            <a:br>
              <a:rPr lang="fr-FR" sz="1800" dirty="0">
                <a:effectLst/>
                <a:latin typeface="Aptos" panose="020B0004020202020204" pitchFamily="34" charset="0"/>
                <a:ea typeface="Aptos" panose="020B0004020202020204" pitchFamily="34" charset="0"/>
                <a:cs typeface="Times New Roman" panose="02020603050405020304" pitchFamily="18" charset="0"/>
              </a:rPr>
            </a:br>
            <a:r>
              <a:rPr lang="fr-FR" sz="1800" dirty="0">
                <a:effectLst/>
                <a:latin typeface="Aptos" panose="020B0004020202020204" pitchFamily="34" charset="0"/>
                <a:ea typeface="Aptos" panose="020B0004020202020204" pitchFamily="34" charset="0"/>
                <a:cs typeface="Times New Roman" panose="02020603050405020304" pitchFamily="18" charset="0"/>
              </a:rPr>
              <a:t>(obligation légale pour les entreprises de plus de 50 salariés)</a:t>
            </a:r>
          </a:p>
          <a:p>
            <a:r>
              <a:rPr lang="fr-FR" b="1" dirty="0">
                <a:highlight>
                  <a:srgbClr val="FFFF00"/>
                </a:highlight>
              </a:rPr>
              <a:t>Durée de Conservation </a:t>
            </a:r>
            <a:r>
              <a:rPr lang="fr-FR" b="1" dirty="0"/>
              <a:t>: </a:t>
            </a:r>
            <a:r>
              <a:rPr lang="fr-FR" dirty="0"/>
              <a:t>5 ans (étude de l’évolution)</a:t>
            </a:r>
            <a:br>
              <a:rPr lang="fr-FR" dirty="0"/>
            </a:br>
            <a:r>
              <a:rPr lang="fr-FR" dirty="0"/>
              <a:t>(procédure  de destruction à mettre en place)</a:t>
            </a:r>
          </a:p>
          <a:p>
            <a:r>
              <a:rPr lang="fr-FR" b="1" dirty="0"/>
              <a:t>Analyse d’impact :</a:t>
            </a:r>
            <a:br>
              <a:rPr lang="fr-FR" dirty="0"/>
            </a:br>
            <a:r>
              <a:rPr lang="fr-FR" dirty="0"/>
              <a:t>- faible : études internes, volume peu important de données</a:t>
            </a:r>
            <a:br>
              <a:rPr lang="fr-FR" dirty="0"/>
            </a:br>
            <a:r>
              <a:rPr lang="fr-FR" dirty="0"/>
              <a:t>- sensible : données à caractère RH (congés maternité, salaire…)</a:t>
            </a:r>
          </a:p>
          <a:p>
            <a:r>
              <a:rPr lang="fr-FR" b="1" dirty="0">
                <a:highlight>
                  <a:srgbClr val="FFFF00"/>
                </a:highlight>
              </a:rPr>
              <a:t>Droits des personnes :</a:t>
            </a:r>
            <a:br>
              <a:rPr lang="fr-FR" dirty="0"/>
            </a:br>
            <a:r>
              <a:rPr lang="fr-FR" dirty="0"/>
              <a:t>- vérifier l’information des personnes.</a:t>
            </a:r>
            <a:br>
              <a:rPr lang="fr-FR" dirty="0"/>
            </a:br>
            <a:r>
              <a:rPr lang="fr-FR" dirty="0"/>
              <a:t>- référencer l’usage des données </a:t>
            </a:r>
          </a:p>
          <a:p>
            <a:r>
              <a:rPr lang="fr-FR" b="1" dirty="0"/>
              <a:t>Organisation à prévoir avec DPO et Secteur Data de l’entreprise </a:t>
            </a:r>
            <a:r>
              <a:rPr lang="fr-FR" dirty="0"/>
              <a:t>:</a:t>
            </a:r>
            <a:br>
              <a:rPr lang="fr-FR" dirty="0"/>
            </a:br>
            <a:r>
              <a:rPr lang="fr-FR" dirty="0"/>
              <a:t>- Stockage centralisé et </a:t>
            </a:r>
            <a:r>
              <a:rPr lang="fr-FR" dirty="0">
                <a:highlight>
                  <a:srgbClr val="FFFF00"/>
                </a:highlight>
              </a:rPr>
              <a:t>sécurisé</a:t>
            </a:r>
            <a:r>
              <a:rPr lang="fr-FR" dirty="0"/>
              <a:t> de ces données à caractère personnel</a:t>
            </a:r>
            <a:br>
              <a:rPr lang="fr-FR" dirty="0"/>
            </a:br>
            <a:r>
              <a:rPr lang="fr-FR" dirty="0"/>
              <a:t>- Règle d’accès à ces données</a:t>
            </a:r>
            <a:br>
              <a:rPr lang="fr-FR" dirty="0"/>
            </a:br>
            <a:r>
              <a:rPr lang="fr-FR" dirty="0"/>
              <a:t>- Règle de destruction des données</a:t>
            </a:r>
            <a:br>
              <a:rPr lang="fr-FR" dirty="0"/>
            </a:br>
            <a:r>
              <a:rPr lang="fr-FR" dirty="0"/>
              <a:t>- Référencement de l’usage des données (traitement et personne y ayant accès)</a:t>
            </a:r>
          </a:p>
        </p:txBody>
      </p:sp>
      <p:sp>
        <p:nvSpPr>
          <p:cNvPr id="3" name="Espace réservé du numéro de diapositive 2">
            <a:extLst>
              <a:ext uri="{FF2B5EF4-FFF2-40B4-BE49-F238E27FC236}">
                <a16:creationId xmlns:a16="http://schemas.microsoft.com/office/drawing/2014/main" id="{4DD45C3A-C72A-0089-D322-98D19F67D858}"/>
              </a:ext>
            </a:extLst>
          </p:cNvPr>
          <p:cNvSpPr>
            <a:spLocks noGrp="1"/>
          </p:cNvSpPr>
          <p:nvPr>
            <p:ph type="sldNum" sz="quarter" idx="12"/>
          </p:nvPr>
        </p:nvSpPr>
        <p:spPr/>
        <p:txBody>
          <a:bodyPr/>
          <a:lstStyle/>
          <a:p>
            <a:pPr rtl="0"/>
            <a:fld id="{7DC1BBB0-96F0-4077-A278-0F3FB5C104D3}" type="slidenum">
              <a:rPr lang="fr-FR" noProof="0" smtClean="0"/>
              <a:t>5</a:t>
            </a:fld>
            <a:endParaRPr lang="fr-FR" noProof="0"/>
          </a:p>
        </p:txBody>
      </p:sp>
      <p:sp>
        <p:nvSpPr>
          <p:cNvPr id="6" name="Espace réservé du contenu 5">
            <a:extLst>
              <a:ext uri="{FF2B5EF4-FFF2-40B4-BE49-F238E27FC236}">
                <a16:creationId xmlns:a16="http://schemas.microsoft.com/office/drawing/2014/main" id="{E9E4C40E-9A86-3F4E-8914-F06E09A3EF25}"/>
              </a:ext>
            </a:extLst>
          </p:cNvPr>
          <p:cNvSpPr>
            <a:spLocks noGrp="1"/>
          </p:cNvSpPr>
          <p:nvPr>
            <p:ph idx="13"/>
          </p:nvPr>
        </p:nvSpPr>
        <p:spPr/>
        <p:txBody>
          <a:bodyPr>
            <a:normAutofit/>
          </a:bodyPr>
          <a:lstStyle/>
          <a:p>
            <a:r>
              <a:rPr lang="fr-FR" dirty="0"/>
              <a:t>Vérification de l’intégrité des données </a:t>
            </a:r>
          </a:p>
          <a:p>
            <a:r>
              <a:rPr lang="fr-FR" dirty="0"/>
              <a:t>Principe de </a:t>
            </a:r>
            <a:r>
              <a:rPr lang="fr-FR" dirty="0">
                <a:highlight>
                  <a:srgbClr val="FFFF00"/>
                </a:highlight>
              </a:rPr>
              <a:t>proportionnalité et de pertinence: </a:t>
            </a:r>
            <a:r>
              <a:rPr lang="fr-FR" sz="1600" dirty="0"/>
              <a:t>suppression des colonnes inutiles </a:t>
            </a:r>
            <a:br>
              <a:rPr lang="fr-FR" dirty="0"/>
            </a:br>
            <a:r>
              <a:rPr lang="fr-FR" sz="1200" dirty="0"/>
              <a:t>(Prénom/Nom, Tel, enfants, état civil, distance domicile/Travail)</a:t>
            </a:r>
          </a:p>
          <a:p>
            <a:r>
              <a:rPr lang="fr-FR" dirty="0"/>
              <a:t>Principe de </a:t>
            </a:r>
            <a:r>
              <a:rPr lang="fr-FR" dirty="0">
                <a:highlight>
                  <a:srgbClr val="FFFF00"/>
                </a:highlight>
              </a:rPr>
              <a:t>confidentialité</a:t>
            </a:r>
            <a:r>
              <a:rPr lang="fr-FR" dirty="0"/>
              <a:t> :</a:t>
            </a:r>
            <a:br>
              <a:rPr lang="fr-FR" dirty="0"/>
            </a:br>
            <a:r>
              <a:rPr lang="fr-FR" sz="1600" dirty="0"/>
              <a:t>-anonymisation (ID, DDN, Ancienneté)</a:t>
            </a:r>
            <a:br>
              <a:rPr lang="fr-FR" sz="1600" dirty="0"/>
            </a:br>
            <a:r>
              <a:rPr lang="fr-FR" sz="1600" dirty="0"/>
              <a:t>-travail en Tranches d’Ages, et d’Ancienneté</a:t>
            </a:r>
            <a:br>
              <a:rPr lang="fr-FR" sz="1600" dirty="0"/>
            </a:br>
            <a:r>
              <a:rPr lang="fr-FR" sz="1600" dirty="0"/>
              <a:t>- exclusion de petits effectifs</a:t>
            </a:r>
          </a:p>
        </p:txBody>
      </p:sp>
      <p:sp>
        <p:nvSpPr>
          <p:cNvPr id="7" name="Espace réservé du texte 6">
            <a:extLst>
              <a:ext uri="{FF2B5EF4-FFF2-40B4-BE49-F238E27FC236}">
                <a16:creationId xmlns:a16="http://schemas.microsoft.com/office/drawing/2014/main" id="{17373553-456B-2CBE-47C1-05B6820F6737}"/>
              </a:ext>
            </a:extLst>
          </p:cNvPr>
          <p:cNvSpPr>
            <a:spLocks noGrp="1"/>
          </p:cNvSpPr>
          <p:nvPr>
            <p:ph type="body" idx="14"/>
          </p:nvPr>
        </p:nvSpPr>
        <p:spPr/>
        <p:txBody>
          <a:bodyPr/>
          <a:lstStyle/>
          <a:p>
            <a:r>
              <a:rPr lang="fr-FR" dirty="0"/>
              <a:t>CARACTERISTIQUES TECHNIQUES</a:t>
            </a:r>
          </a:p>
        </p:txBody>
      </p:sp>
      <p:sp>
        <p:nvSpPr>
          <p:cNvPr id="8" name="Espace réservé du texte 7">
            <a:extLst>
              <a:ext uri="{FF2B5EF4-FFF2-40B4-BE49-F238E27FC236}">
                <a16:creationId xmlns:a16="http://schemas.microsoft.com/office/drawing/2014/main" id="{53B26476-70C2-9983-337C-103739724C4C}"/>
              </a:ext>
            </a:extLst>
          </p:cNvPr>
          <p:cNvSpPr>
            <a:spLocks noGrp="1"/>
          </p:cNvSpPr>
          <p:nvPr>
            <p:ph type="body" idx="15"/>
          </p:nvPr>
        </p:nvSpPr>
        <p:spPr/>
        <p:txBody>
          <a:bodyPr/>
          <a:lstStyle/>
          <a:p>
            <a:r>
              <a:rPr lang="fr-FR" dirty="0"/>
              <a:t>TRAITEMENT DES DONNEES :</a:t>
            </a:r>
          </a:p>
        </p:txBody>
      </p:sp>
      <p:pic>
        <p:nvPicPr>
          <p:cNvPr id="10" name="Image 9">
            <a:extLst>
              <a:ext uri="{FF2B5EF4-FFF2-40B4-BE49-F238E27FC236}">
                <a16:creationId xmlns:a16="http://schemas.microsoft.com/office/drawing/2014/main" id="{08C6EE63-8BEE-7585-7CBB-42C26A197341}"/>
              </a:ext>
            </a:extLst>
          </p:cNvPr>
          <p:cNvPicPr>
            <a:picLocks noChangeAspect="1"/>
          </p:cNvPicPr>
          <p:nvPr/>
        </p:nvPicPr>
        <p:blipFill>
          <a:blip r:embed="rId2"/>
          <a:stretch>
            <a:fillRect/>
          </a:stretch>
        </p:blipFill>
        <p:spPr>
          <a:xfrm>
            <a:off x="10846940" y="2636912"/>
            <a:ext cx="714375" cy="952500"/>
          </a:xfrm>
          <a:prstGeom prst="rect">
            <a:avLst/>
          </a:prstGeom>
        </p:spPr>
      </p:pic>
      <p:pic>
        <p:nvPicPr>
          <p:cNvPr id="14" name="Image 13">
            <a:extLst>
              <a:ext uri="{FF2B5EF4-FFF2-40B4-BE49-F238E27FC236}">
                <a16:creationId xmlns:a16="http://schemas.microsoft.com/office/drawing/2014/main" id="{E61926BF-F9E0-218F-B118-31DD4E30C12F}"/>
              </a:ext>
            </a:extLst>
          </p:cNvPr>
          <p:cNvPicPr>
            <a:picLocks noChangeAspect="1"/>
          </p:cNvPicPr>
          <p:nvPr/>
        </p:nvPicPr>
        <p:blipFill>
          <a:blip r:embed="rId3"/>
          <a:stretch>
            <a:fillRect/>
          </a:stretch>
        </p:blipFill>
        <p:spPr>
          <a:xfrm>
            <a:off x="7687506" y="4509112"/>
            <a:ext cx="675000" cy="900000"/>
          </a:xfrm>
          <a:prstGeom prst="rect">
            <a:avLst/>
          </a:prstGeom>
        </p:spPr>
      </p:pic>
      <p:pic>
        <p:nvPicPr>
          <p:cNvPr id="16" name="Image 15">
            <a:extLst>
              <a:ext uri="{FF2B5EF4-FFF2-40B4-BE49-F238E27FC236}">
                <a16:creationId xmlns:a16="http://schemas.microsoft.com/office/drawing/2014/main" id="{5CC5D9AC-2641-3B8C-6102-152FE85E37B6}"/>
              </a:ext>
            </a:extLst>
          </p:cNvPr>
          <p:cNvPicPr>
            <a:picLocks noChangeAspect="1"/>
          </p:cNvPicPr>
          <p:nvPr/>
        </p:nvPicPr>
        <p:blipFill>
          <a:blip r:embed="rId4"/>
          <a:stretch>
            <a:fillRect/>
          </a:stretch>
        </p:blipFill>
        <p:spPr>
          <a:xfrm>
            <a:off x="11008865" y="1413199"/>
            <a:ext cx="552450" cy="704850"/>
          </a:xfrm>
          <a:prstGeom prst="rect">
            <a:avLst/>
          </a:prstGeom>
        </p:spPr>
      </p:pic>
      <p:pic>
        <p:nvPicPr>
          <p:cNvPr id="18" name="Image 17">
            <a:extLst>
              <a:ext uri="{FF2B5EF4-FFF2-40B4-BE49-F238E27FC236}">
                <a16:creationId xmlns:a16="http://schemas.microsoft.com/office/drawing/2014/main" id="{1DF5AEF0-6110-13CB-7F7F-F0445D5695FB}"/>
              </a:ext>
            </a:extLst>
          </p:cNvPr>
          <p:cNvPicPr>
            <a:picLocks noChangeAspect="1"/>
          </p:cNvPicPr>
          <p:nvPr/>
        </p:nvPicPr>
        <p:blipFill>
          <a:blip r:embed="rId5"/>
          <a:stretch>
            <a:fillRect/>
          </a:stretch>
        </p:blipFill>
        <p:spPr>
          <a:xfrm>
            <a:off x="8596183" y="4518985"/>
            <a:ext cx="771429" cy="900000"/>
          </a:xfrm>
          <a:prstGeom prst="rect">
            <a:avLst/>
          </a:prstGeom>
        </p:spPr>
      </p:pic>
      <p:pic>
        <p:nvPicPr>
          <p:cNvPr id="9" name="Image 8">
            <a:extLst>
              <a:ext uri="{FF2B5EF4-FFF2-40B4-BE49-F238E27FC236}">
                <a16:creationId xmlns:a16="http://schemas.microsoft.com/office/drawing/2014/main" id="{9F86C0E3-4E3D-8B0F-6210-514561013294}"/>
              </a:ext>
            </a:extLst>
          </p:cNvPr>
          <p:cNvPicPr>
            <a:picLocks noChangeAspect="1"/>
          </p:cNvPicPr>
          <p:nvPr/>
        </p:nvPicPr>
        <p:blipFill>
          <a:blip r:embed="rId6"/>
          <a:stretch>
            <a:fillRect/>
          </a:stretch>
        </p:blipFill>
        <p:spPr>
          <a:xfrm>
            <a:off x="6797457" y="4437112"/>
            <a:ext cx="686116" cy="972000"/>
          </a:xfrm>
          <a:prstGeom prst="rect">
            <a:avLst/>
          </a:prstGeom>
        </p:spPr>
      </p:pic>
      <p:pic>
        <p:nvPicPr>
          <p:cNvPr id="13" name="Image 12">
            <a:extLst>
              <a:ext uri="{FF2B5EF4-FFF2-40B4-BE49-F238E27FC236}">
                <a16:creationId xmlns:a16="http://schemas.microsoft.com/office/drawing/2014/main" id="{E9677CBD-54EC-60E9-9A1D-18A919D7EA76}"/>
              </a:ext>
            </a:extLst>
          </p:cNvPr>
          <p:cNvPicPr>
            <a:picLocks noChangeAspect="1"/>
          </p:cNvPicPr>
          <p:nvPr/>
        </p:nvPicPr>
        <p:blipFill>
          <a:blip r:embed="rId7"/>
          <a:stretch>
            <a:fillRect/>
          </a:stretch>
        </p:blipFill>
        <p:spPr>
          <a:xfrm>
            <a:off x="9705038" y="4422587"/>
            <a:ext cx="1125147" cy="1188000"/>
          </a:xfrm>
          <a:prstGeom prst="rect">
            <a:avLst/>
          </a:prstGeom>
        </p:spPr>
      </p:pic>
    </p:spTree>
    <p:extLst>
      <p:ext uri="{BB962C8B-B14F-4D97-AF65-F5344CB8AC3E}">
        <p14:creationId xmlns:p14="http://schemas.microsoft.com/office/powerpoint/2010/main" val="1862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7DA7E-4251-8CC8-CBD7-8A20B57E7CEE}"/>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F5570D0C-8864-A76B-3DCE-52F93190FD30}"/>
              </a:ext>
            </a:extLst>
          </p:cNvPr>
          <p:cNvSpPr>
            <a:spLocks noGrp="1"/>
          </p:cNvSpPr>
          <p:nvPr>
            <p:ph type="title"/>
          </p:nvPr>
        </p:nvSpPr>
        <p:spPr/>
        <p:txBody>
          <a:bodyPr/>
          <a:lstStyle/>
          <a:p>
            <a:r>
              <a:rPr lang="fr-FR" dirty="0"/>
              <a:t>II – Les DONNEES</a:t>
            </a:r>
          </a:p>
        </p:txBody>
      </p:sp>
      <p:sp>
        <p:nvSpPr>
          <p:cNvPr id="5" name="Espace réservé du contenu 4">
            <a:extLst>
              <a:ext uri="{FF2B5EF4-FFF2-40B4-BE49-F238E27FC236}">
                <a16:creationId xmlns:a16="http://schemas.microsoft.com/office/drawing/2014/main" id="{5D274595-DCDE-6753-EAE8-699DD439AEE7}"/>
              </a:ext>
            </a:extLst>
          </p:cNvPr>
          <p:cNvSpPr>
            <a:spLocks noGrp="1"/>
          </p:cNvSpPr>
          <p:nvPr>
            <p:ph idx="1"/>
          </p:nvPr>
        </p:nvSpPr>
        <p:spPr/>
        <p:txBody>
          <a:bodyPr/>
          <a:lstStyle/>
          <a:p>
            <a:r>
              <a:rPr lang="fr-FR" dirty="0"/>
              <a:t>A - Les données (source SIRH)</a:t>
            </a:r>
          </a:p>
          <a:p>
            <a:r>
              <a:rPr lang="fr-FR" dirty="0"/>
              <a:t>B – Exploration et Nettoyage</a:t>
            </a:r>
          </a:p>
          <a:p>
            <a:r>
              <a:rPr lang="fr-FR" dirty="0"/>
              <a:t>C – Jonction</a:t>
            </a:r>
          </a:p>
          <a:p>
            <a:r>
              <a:rPr lang="fr-FR" dirty="0"/>
              <a:t>D - Traitements post-Jonction</a:t>
            </a:r>
          </a:p>
          <a:p>
            <a:endParaRPr lang="fr-FR" dirty="0"/>
          </a:p>
          <a:p>
            <a:endParaRPr lang="fr-FR" dirty="0"/>
          </a:p>
        </p:txBody>
      </p:sp>
      <p:sp>
        <p:nvSpPr>
          <p:cNvPr id="3" name="Espace réservé du numéro de diapositive 2">
            <a:extLst>
              <a:ext uri="{FF2B5EF4-FFF2-40B4-BE49-F238E27FC236}">
                <a16:creationId xmlns:a16="http://schemas.microsoft.com/office/drawing/2014/main" id="{7C867394-9885-CB37-EE06-AC85C6D22A2C}"/>
              </a:ext>
            </a:extLst>
          </p:cNvPr>
          <p:cNvSpPr>
            <a:spLocks noGrp="1"/>
          </p:cNvSpPr>
          <p:nvPr>
            <p:ph type="sldNum" sz="quarter" idx="12"/>
          </p:nvPr>
        </p:nvSpPr>
        <p:spPr/>
        <p:txBody>
          <a:bodyPr/>
          <a:lstStyle/>
          <a:p>
            <a:pPr rtl="0"/>
            <a:fld id="{7DC1BBB0-96F0-4077-A278-0F3FB5C104D3}" type="slidenum">
              <a:rPr lang="fr-FR" noProof="0" smtClean="0"/>
              <a:t>6</a:t>
            </a:fld>
            <a:endParaRPr lang="fr-FR" noProof="0"/>
          </a:p>
        </p:txBody>
      </p:sp>
      <p:grpSp>
        <p:nvGrpSpPr>
          <p:cNvPr id="14" name="Groupe 13">
            <a:extLst>
              <a:ext uri="{FF2B5EF4-FFF2-40B4-BE49-F238E27FC236}">
                <a16:creationId xmlns:a16="http://schemas.microsoft.com/office/drawing/2014/main" id="{7AC01419-CDE9-45A1-C758-138CB27DCE28}"/>
              </a:ext>
            </a:extLst>
          </p:cNvPr>
          <p:cNvGrpSpPr>
            <a:grpSpLocks noChangeAspect="1"/>
          </p:cNvGrpSpPr>
          <p:nvPr/>
        </p:nvGrpSpPr>
        <p:grpSpPr>
          <a:xfrm>
            <a:off x="4078188" y="180000"/>
            <a:ext cx="576000" cy="576000"/>
            <a:chOff x="5363566" y="2698153"/>
            <a:chExt cx="1461693" cy="1461693"/>
          </a:xfrm>
        </p:grpSpPr>
        <p:sp>
          <p:nvSpPr>
            <p:cNvPr id="12" name="Ellipse 11">
              <a:extLst>
                <a:ext uri="{FF2B5EF4-FFF2-40B4-BE49-F238E27FC236}">
                  <a16:creationId xmlns:a16="http://schemas.microsoft.com/office/drawing/2014/main" id="{5676E059-E2E7-A676-07B5-7FF7283DC2B2}"/>
                </a:ext>
              </a:extLst>
            </p:cNvPr>
            <p:cNvSpPr/>
            <p:nvPr/>
          </p:nvSpPr>
          <p:spPr>
            <a:xfrm>
              <a:off x="5363566" y="2698153"/>
              <a:ext cx="1461693" cy="1461693"/>
            </a:xfrm>
            <a:prstGeom prst="ellipse">
              <a:avLst/>
            </a:prstGeom>
            <a:solidFill>
              <a:srgbClr val="83AFCC"/>
            </a:solidFill>
          </p:spPr>
          <p:style>
            <a:lnRef idx="0">
              <a:schemeClr val="lt2">
                <a:alpha val="0"/>
                <a:hueOff val="0"/>
                <a:satOff val="0"/>
                <a:lumOff val="0"/>
                <a:alphaOff val="0"/>
              </a:schemeClr>
            </a:lnRef>
            <a:fillRef idx="1">
              <a:scrgbClr r="0" g="0" b="0"/>
            </a:fillRef>
            <a:effectRef idx="0">
              <a:schemeClr val="dk2">
                <a:hueOff val="0"/>
                <a:satOff val="0"/>
                <a:lumOff val="0"/>
                <a:alphaOff val="0"/>
              </a:schemeClr>
            </a:effectRef>
            <a:fontRef idx="minor"/>
          </p:style>
          <p:txBody>
            <a:bodyPr/>
            <a:lstStyle/>
            <a:p>
              <a:endParaRPr lang="fr-FR"/>
            </a:p>
          </p:txBody>
        </p:sp>
        <p:sp>
          <p:nvSpPr>
            <p:cNvPr id="13" name="Rectangle 12" descr="Document">
              <a:extLst>
                <a:ext uri="{FF2B5EF4-FFF2-40B4-BE49-F238E27FC236}">
                  <a16:creationId xmlns:a16="http://schemas.microsoft.com/office/drawing/2014/main" id="{A45983CC-53AE-D584-CBAB-E4CAAACD0C0C}"/>
                </a:ext>
              </a:extLst>
            </p:cNvPr>
            <p:cNvSpPr/>
            <p:nvPr/>
          </p:nvSpPr>
          <p:spPr>
            <a:xfrm>
              <a:off x="5675074" y="3009662"/>
              <a:ext cx="838676" cy="83867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fr-FR"/>
            </a:p>
          </p:txBody>
        </p:sp>
      </p:grpSp>
    </p:spTree>
    <p:extLst>
      <p:ext uri="{BB962C8B-B14F-4D97-AF65-F5344CB8AC3E}">
        <p14:creationId xmlns:p14="http://schemas.microsoft.com/office/powerpoint/2010/main" val="333327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B62CF-D2BB-9976-D4C9-E0AE5129DF9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312EBA1-52E7-262B-BB8B-2D11C5DABFAC}"/>
              </a:ext>
            </a:extLst>
          </p:cNvPr>
          <p:cNvSpPr>
            <a:spLocks noGrp="1"/>
          </p:cNvSpPr>
          <p:nvPr>
            <p:ph type="title"/>
          </p:nvPr>
        </p:nvSpPr>
        <p:spPr/>
        <p:txBody>
          <a:bodyPr>
            <a:normAutofit fontScale="90000"/>
          </a:bodyPr>
          <a:lstStyle/>
          <a:p>
            <a:r>
              <a:rPr lang="fr-FR" dirty="0"/>
              <a:t>II.A -  Les données (source SIRH)	II.B Exploration et Nettoyage</a:t>
            </a:r>
          </a:p>
        </p:txBody>
      </p:sp>
      <p:sp>
        <p:nvSpPr>
          <p:cNvPr id="3" name="Espace réservé du numéro de diapositive 2">
            <a:extLst>
              <a:ext uri="{FF2B5EF4-FFF2-40B4-BE49-F238E27FC236}">
                <a16:creationId xmlns:a16="http://schemas.microsoft.com/office/drawing/2014/main" id="{D859FD53-01DD-C4A8-F66A-18BC2F13E33A}"/>
              </a:ext>
            </a:extLst>
          </p:cNvPr>
          <p:cNvSpPr>
            <a:spLocks noGrp="1"/>
          </p:cNvSpPr>
          <p:nvPr>
            <p:ph type="sldNum" sz="quarter" idx="12"/>
          </p:nvPr>
        </p:nvSpPr>
        <p:spPr/>
        <p:txBody>
          <a:bodyPr/>
          <a:lstStyle/>
          <a:p>
            <a:pPr rtl="0"/>
            <a:fld id="{7DC1BBB0-96F0-4077-A278-0F3FB5C104D3}" type="slidenum">
              <a:rPr lang="fr-FR" noProof="0" smtClean="0"/>
              <a:t>7</a:t>
            </a:fld>
            <a:endParaRPr lang="fr-FR" noProof="0"/>
          </a:p>
        </p:txBody>
      </p:sp>
      <p:grpSp>
        <p:nvGrpSpPr>
          <p:cNvPr id="10" name="Groupe 9">
            <a:extLst>
              <a:ext uri="{FF2B5EF4-FFF2-40B4-BE49-F238E27FC236}">
                <a16:creationId xmlns:a16="http://schemas.microsoft.com/office/drawing/2014/main" id="{9A76747B-37DC-8072-1E29-6522AF39F44C}"/>
              </a:ext>
            </a:extLst>
          </p:cNvPr>
          <p:cNvGrpSpPr/>
          <p:nvPr/>
        </p:nvGrpSpPr>
        <p:grpSpPr>
          <a:xfrm>
            <a:off x="117748" y="970456"/>
            <a:ext cx="4446688" cy="1473354"/>
            <a:chOff x="408164" y="951700"/>
            <a:chExt cx="4446688" cy="1473354"/>
          </a:xfrm>
        </p:grpSpPr>
        <p:sp>
          <p:nvSpPr>
            <p:cNvPr id="20" name="Espace réservé du texte 7">
              <a:extLst>
                <a:ext uri="{FF2B5EF4-FFF2-40B4-BE49-F238E27FC236}">
                  <a16:creationId xmlns:a16="http://schemas.microsoft.com/office/drawing/2014/main" id="{D469D37B-C584-8E2B-AB87-003D3C62542B}"/>
                </a:ext>
              </a:extLst>
            </p:cNvPr>
            <p:cNvSpPr txBox="1">
              <a:spLocks/>
            </p:cNvSpPr>
            <p:nvPr/>
          </p:nvSpPr>
          <p:spPr>
            <a:xfrm>
              <a:off x="421108" y="951700"/>
              <a:ext cx="4420800" cy="432000"/>
            </a:xfrm>
            <a:prstGeom prst="rect">
              <a:avLst/>
            </a:prstGeom>
            <a:ln w="25400" cap="flat">
              <a:solidFill>
                <a:srgbClr val="333C6B"/>
              </a:solidFill>
            </a:ln>
          </p:spPr>
          <p:txBody>
            <a:bodyPr>
              <a:normAutofit fontScale="925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sz="2199" dirty="0">
                  <a:solidFill>
                    <a:srgbClr val="333C6B"/>
                  </a:solidFill>
                </a:rPr>
                <a:t>Info_Pro.csv ( 256 l * 6 col)</a:t>
              </a:r>
            </a:p>
          </p:txBody>
        </p:sp>
        <p:sp>
          <p:nvSpPr>
            <p:cNvPr id="4" name="Espace réservé du contenu 2">
              <a:extLst>
                <a:ext uri="{FF2B5EF4-FFF2-40B4-BE49-F238E27FC236}">
                  <a16:creationId xmlns:a16="http://schemas.microsoft.com/office/drawing/2014/main" id="{E1B1B62A-C817-B378-CCB3-329C4DD43044}"/>
                </a:ext>
              </a:extLst>
            </p:cNvPr>
            <p:cNvSpPr txBox="1">
              <a:spLocks/>
            </p:cNvSpPr>
            <p:nvPr/>
          </p:nvSpPr>
          <p:spPr>
            <a:xfrm>
              <a:off x="408164" y="1387969"/>
              <a:ext cx="4446688" cy="1037085"/>
            </a:xfrm>
            <a:prstGeom prst="rect">
              <a:avLst/>
            </a:prstGeom>
            <a:ln w="25400" cap="flat">
              <a:solidFill>
                <a:srgbClr val="333C6B"/>
              </a:solidFill>
            </a:ln>
          </p:spPr>
          <p:txBody>
            <a:bodyPr vert="horz" wrap="square" lIns="91440" tIns="45720" rIns="91440" bIns="45720" rtlCol="0" anchor="t">
              <a:normAutofit fontScale="85000" lnSpcReduction="200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spcBef>
                  <a:spcPts val="0"/>
                </a:spcBef>
                <a:buClr>
                  <a:srgbClr val="333C6B"/>
                </a:buClr>
                <a:buNone/>
              </a:pPr>
              <a:r>
                <a:rPr lang="fr-FR" sz="1200" b="1" dirty="0"/>
                <a:t>Id_salarié		</a:t>
              </a:r>
              <a:r>
                <a:rPr lang="fr-FR" sz="1200" dirty="0"/>
                <a:t>-&gt; identifiant</a:t>
              </a:r>
            </a:p>
            <a:p>
              <a:pPr marL="0" indent="0">
                <a:spcBef>
                  <a:spcPts val="0"/>
                </a:spcBef>
                <a:buClr>
                  <a:srgbClr val="333C6B"/>
                </a:buClr>
                <a:buNone/>
              </a:pPr>
              <a:r>
                <a:rPr lang="fr-FR" sz="1200" b="1" dirty="0" err="1"/>
                <a:t>Ancienneté_an</a:t>
              </a:r>
              <a:r>
                <a:rPr lang="fr-FR" sz="1200" b="1" dirty="0"/>
                <a:t>		</a:t>
              </a:r>
            </a:p>
            <a:p>
              <a:pPr marL="0" indent="0">
                <a:spcBef>
                  <a:spcPts val="0"/>
                </a:spcBef>
                <a:buClr>
                  <a:srgbClr val="333C6B"/>
                </a:buClr>
                <a:buNone/>
              </a:pPr>
              <a:r>
                <a:rPr lang="fr-FR" sz="1200" dirty="0"/>
                <a:t>Distance Domicile/Travail	</a:t>
              </a:r>
            </a:p>
            <a:p>
              <a:pPr marL="0" indent="0">
                <a:spcBef>
                  <a:spcPts val="0"/>
                </a:spcBef>
                <a:buClr>
                  <a:srgbClr val="333C6B"/>
                </a:buClr>
                <a:buNone/>
              </a:pPr>
              <a:r>
                <a:rPr lang="fr-FR" sz="1200" b="1" dirty="0"/>
                <a:t>Service		</a:t>
              </a:r>
              <a:r>
                <a:rPr lang="fr-FR" sz="1200" dirty="0"/>
                <a:t>-&gt; Service du </a:t>
              </a:r>
              <a:r>
                <a:rPr lang="fr-FR" sz="1200" dirty="0" err="1"/>
                <a:t>salairé</a:t>
              </a:r>
              <a:endParaRPr lang="fr-FR" sz="1200" dirty="0"/>
            </a:p>
            <a:p>
              <a:pPr marL="0" indent="0">
                <a:spcBef>
                  <a:spcPts val="0"/>
                </a:spcBef>
                <a:buClr>
                  <a:srgbClr val="333C6B"/>
                </a:buClr>
                <a:buNone/>
              </a:pPr>
              <a:r>
                <a:rPr lang="fr-FR" sz="1200" b="1" dirty="0" err="1"/>
                <a:t>Work_accident</a:t>
              </a:r>
              <a:r>
                <a:rPr lang="fr-FR" sz="1200" b="1" dirty="0"/>
                <a:t>		</a:t>
              </a:r>
              <a:r>
                <a:rPr lang="fr-FR" sz="1200" dirty="0"/>
                <a:t>-&gt; existence d’un accident du travail</a:t>
              </a:r>
            </a:p>
            <a:p>
              <a:pPr marL="0" indent="0">
                <a:spcBef>
                  <a:spcPts val="0"/>
                </a:spcBef>
                <a:buClr>
                  <a:srgbClr val="333C6B"/>
                </a:buClr>
                <a:buNone/>
              </a:pPr>
              <a:r>
                <a:rPr lang="fr-FR" sz="1200" b="1" dirty="0"/>
                <a:t>Niveau de Satisfaction</a:t>
              </a:r>
            </a:p>
            <a:p>
              <a:pPr marL="0" indent="0">
                <a:lnSpc>
                  <a:spcPct val="100000"/>
                </a:lnSpc>
                <a:spcBef>
                  <a:spcPts val="0"/>
                </a:spcBef>
                <a:spcAft>
                  <a:spcPts val="600"/>
                </a:spcAft>
                <a:buClr>
                  <a:srgbClr val="333C6B"/>
                </a:buClr>
                <a:buNone/>
              </a:pPr>
              <a:endParaRPr lang="fr-FR" sz="1200" dirty="0"/>
            </a:p>
          </p:txBody>
        </p:sp>
      </p:grpSp>
      <p:grpSp>
        <p:nvGrpSpPr>
          <p:cNvPr id="11" name="Groupe 10">
            <a:extLst>
              <a:ext uri="{FF2B5EF4-FFF2-40B4-BE49-F238E27FC236}">
                <a16:creationId xmlns:a16="http://schemas.microsoft.com/office/drawing/2014/main" id="{3194A2CC-CE06-D84B-9997-5700B1DBB9EA}"/>
              </a:ext>
            </a:extLst>
          </p:cNvPr>
          <p:cNvGrpSpPr/>
          <p:nvPr/>
        </p:nvGrpSpPr>
        <p:grpSpPr>
          <a:xfrm>
            <a:off x="141584" y="2574851"/>
            <a:ext cx="4446688" cy="1653969"/>
            <a:chOff x="432000" y="2556095"/>
            <a:chExt cx="4446688" cy="1653969"/>
          </a:xfrm>
        </p:grpSpPr>
        <p:sp>
          <p:nvSpPr>
            <p:cNvPr id="24" name="Espace réservé du texte 7">
              <a:extLst>
                <a:ext uri="{FF2B5EF4-FFF2-40B4-BE49-F238E27FC236}">
                  <a16:creationId xmlns:a16="http://schemas.microsoft.com/office/drawing/2014/main" id="{ED95222D-26E2-9146-1621-3456C9156C98}"/>
                </a:ext>
              </a:extLst>
            </p:cNvPr>
            <p:cNvSpPr txBox="1">
              <a:spLocks/>
            </p:cNvSpPr>
            <p:nvPr/>
          </p:nvSpPr>
          <p:spPr>
            <a:xfrm>
              <a:off x="432000" y="2556095"/>
              <a:ext cx="4435099" cy="432000"/>
            </a:xfrm>
            <a:prstGeom prst="rect">
              <a:avLst/>
            </a:prstGeom>
            <a:ln w="25400" cap="flat">
              <a:solidFill>
                <a:srgbClr val="333C6B"/>
              </a:solidFill>
            </a:ln>
          </p:spPr>
          <p:txBody>
            <a:bodyPr>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sz="2000" dirty="0">
                  <a:solidFill>
                    <a:srgbClr val="333C6B"/>
                  </a:solidFill>
                </a:rPr>
                <a:t>Remuneration.csv ( 256 l * 7 col)</a:t>
              </a:r>
            </a:p>
          </p:txBody>
        </p:sp>
        <p:sp>
          <p:nvSpPr>
            <p:cNvPr id="5" name="Espace réservé du contenu 2">
              <a:extLst>
                <a:ext uri="{FF2B5EF4-FFF2-40B4-BE49-F238E27FC236}">
                  <a16:creationId xmlns:a16="http://schemas.microsoft.com/office/drawing/2014/main" id="{0C479E6A-EBA5-4CD9-BAEE-17E50FAE4554}"/>
                </a:ext>
              </a:extLst>
            </p:cNvPr>
            <p:cNvSpPr txBox="1">
              <a:spLocks/>
            </p:cNvSpPr>
            <p:nvPr/>
          </p:nvSpPr>
          <p:spPr>
            <a:xfrm>
              <a:off x="432000" y="2988095"/>
              <a:ext cx="4446688" cy="1221969"/>
            </a:xfrm>
            <a:prstGeom prst="rect">
              <a:avLst/>
            </a:prstGeom>
            <a:ln w="25400" cap="flat">
              <a:solidFill>
                <a:srgbClr val="333C6B"/>
              </a:solidFill>
            </a:ln>
          </p:spPr>
          <p:txBody>
            <a:bodyPr vert="horz" wrap="square" lIns="91440" tIns="45720" rIns="91440" bIns="45720" rtlCol="0" anchor="t">
              <a:normAutofit fontScale="85000" lnSpcReduction="200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spcBef>
                  <a:spcPts val="0"/>
                </a:spcBef>
                <a:buClr>
                  <a:srgbClr val="333C6B"/>
                </a:buClr>
                <a:buNone/>
              </a:pPr>
              <a:r>
                <a:rPr lang="fr-FR" sz="1200" b="1" dirty="0"/>
                <a:t>Id_salarié</a:t>
              </a:r>
            </a:p>
            <a:p>
              <a:pPr marL="0" indent="0">
                <a:spcBef>
                  <a:spcPts val="0"/>
                </a:spcBef>
                <a:buClr>
                  <a:srgbClr val="333C6B"/>
                </a:buClr>
                <a:buNone/>
              </a:pPr>
              <a:r>
                <a:rPr lang="fr-FR" sz="1200" b="1" dirty="0"/>
                <a:t>Contrat		</a:t>
              </a:r>
              <a:r>
                <a:rPr lang="fr-FR" sz="1200" dirty="0"/>
                <a:t>-&gt; CDD ou CDI</a:t>
              </a:r>
            </a:p>
            <a:p>
              <a:pPr marL="0" indent="0">
                <a:spcBef>
                  <a:spcPts val="0"/>
                </a:spcBef>
                <a:buClr>
                  <a:srgbClr val="333C6B"/>
                </a:buClr>
                <a:buNone/>
              </a:pPr>
              <a:r>
                <a:rPr lang="fr-FR" sz="1200" b="1" dirty="0"/>
                <a:t>Durée Hebdo		</a:t>
              </a:r>
              <a:r>
                <a:rPr lang="fr-FR" sz="1200" dirty="0"/>
                <a:t>-&gt;Nbre d’heures travaillées par semaine</a:t>
              </a:r>
            </a:p>
            <a:p>
              <a:pPr marL="0" indent="0">
                <a:spcBef>
                  <a:spcPts val="0"/>
                </a:spcBef>
                <a:buClr>
                  <a:srgbClr val="333C6B"/>
                </a:buClr>
                <a:buNone/>
              </a:pPr>
              <a:r>
                <a:rPr lang="fr-FR" sz="1200" b="1" dirty="0"/>
                <a:t>Salaire base mensuel	-</a:t>
              </a:r>
              <a:r>
                <a:rPr lang="fr-FR" sz="1200" dirty="0"/>
                <a:t>&gt;Salaire moyen mensuel</a:t>
              </a:r>
            </a:p>
            <a:p>
              <a:pPr marL="0" indent="0">
                <a:spcBef>
                  <a:spcPts val="0"/>
                </a:spcBef>
                <a:buClr>
                  <a:srgbClr val="333C6B"/>
                </a:buClr>
                <a:buNone/>
              </a:pPr>
              <a:r>
                <a:rPr lang="fr-FR" sz="1200" b="1" dirty="0"/>
                <a:t>%</a:t>
              </a:r>
              <a:r>
                <a:rPr lang="fr-FR" sz="1200" b="1" dirty="0" err="1"/>
                <a:t>variable_moyen</a:t>
              </a:r>
              <a:r>
                <a:rPr lang="fr-FR" sz="1200" b="1" dirty="0"/>
                <a:t>	</a:t>
              </a:r>
              <a:r>
                <a:rPr lang="fr-FR" sz="1200" dirty="0"/>
                <a:t>-&gt;part du variable</a:t>
              </a:r>
            </a:p>
            <a:p>
              <a:pPr marL="0" indent="0">
                <a:spcBef>
                  <a:spcPts val="0"/>
                </a:spcBef>
                <a:buClr>
                  <a:srgbClr val="333C6B"/>
                </a:buClr>
                <a:buNone/>
              </a:pPr>
              <a:r>
                <a:rPr lang="fr-FR" sz="1200" b="1" dirty="0"/>
                <a:t>Augmentation		</a:t>
              </a:r>
              <a:r>
                <a:rPr lang="fr-FR" sz="1200" dirty="0"/>
                <a:t>-&gt;présence d’une augmentation ou non</a:t>
              </a:r>
            </a:p>
            <a:p>
              <a:pPr marL="0" indent="0">
                <a:spcBef>
                  <a:spcPts val="0"/>
                </a:spcBef>
                <a:buClr>
                  <a:srgbClr val="333C6B"/>
                </a:buClr>
                <a:buNone/>
              </a:pPr>
              <a:r>
                <a:rPr lang="fr-FR" sz="1200" b="1" dirty="0"/>
                <a:t>Promotion		</a:t>
              </a:r>
              <a:r>
                <a:rPr lang="fr-FR" sz="1200" dirty="0"/>
                <a:t>-&gt;présence d’une promotion ou non</a:t>
              </a:r>
            </a:p>
          </p:txBody>
        </p:sp>
      </p:grpSp>
      <p:grpSp>
        <p:nvGrpSpPr>
          <p:cNvPr id="12" name="Groupe 11">
            <a:extLst>
              <a:ext uri="{FF2B5EF4-FFF2-40B4-BE49-F238E27FC236}">
                <a16:creationId xmlns:a16="http://schemas.microsoft.com/office/drawing/2014/main" id="{31076DF4-D3A0-EF04-8B89-AD452E1BB778}"/>
              </a:ext>
            </a:extLst>
          </p:cNvPr>
          <p:cNvGrpSpPr/>
          <p:nvPr/>
        </p:nvGrpSpPr>
        <p:grpSpPr>
          <a:xfrm>
            <a:off x="141584" y="4336077"/>
            <a:ext cx="4446688" cy="1852123"/>
            <a:chOff x="432000" y="4317321"/>
            <a:chExt cx="4446688" cy="1852123"/>
          </a:xfrm>
        </p:grpSpPr>
        <p:sp>
          <p:nvSpPr>
            <p:cNvPr id="22" name="Espace réservé du texte 7">
              <a:extLst>
                <a:ext uri="{FF2B5EF4-FFF2-40B4-BE49-F238E27FC236}">
                  <a16:creationId xmlns:a16="http://schemas.microsoft.com/office/drawing/2014/main" id="{82A3DA8A-28BD-A8BB-A392-A6810EF635DA}"/>
                </a:ext>
              </a:extLst>
            </p:cNvPr>
            <p:cNvSpPr txBox="1">
              <a:spLocks/>
            </p:cNvSpPr>
            <p:nvPr/>
          </p:nvSpPr>
          <p:spPr>
            <a:xfrm>
              <a:off x="432000" y="4317321"/>
              <a:ext cx="4420800" cy="432000"/>
            </a:xfrm>
            <a:prstGeom prst="rect">
              <a:avLst/>
            </a:prstGeom>
            <a:ln w="25400" cap="flat">
              <a:solidFill>
                <a:srgbClr val="333C6B"/>
              </a:solidFill>
            </a:ln>
          </p:spPr>
          <p:txBody>
            <a:bodyPr>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sz="2000" dirty="0">
                  <a:solidFill>
                    <a:srgbClr val="333C6B"/>
                  </a:solidFill>
                </a:rPr>
                <a:t>Salarie.csv ( 256 l * 8 col)</a:t>
              </a:r>
            </a:p>
          </p:txBody>
        </p:sp>
        <p:sp>
          <p:nvSpPr>
            <p:cNvPr id="7" name="Espace réservé du contenu 2">
              <a:extLst>
                <a:ext uri="{FF2B5EF4-FFF2-40B4-BE49-F238E27FC236}">
                  <a16:creationId xmlns:a16="http://schemas.microsoft.com/office/drawing/2014/main" id="{4C2B1920-7F65-310B-098E-F6CC912FB455}"/>
                </a:ext>
              </a:extLst>
            </p:cNvPr>
            <p:cNvSpPr txBox="1">
              <a:spLocks/>
            </p:cNvSpPr>
            <p:nvPr/>
          </p:nvSpPr>
          <p:spPr>
            <a:xfrm>
              <a:off x="432000" y="4770617"/>
              <a:ext cx="4446688" cy="1398827"/>
            </a:xfrm>
            <a:prstGeom prst="rect">
              <a:avLst/>
            </a:prstGeom>
            <a:ln w="25400" cap="flat">
              <a:solidFill>
                <a:srgbClr val="333C6B"/>
              </a:solidFill>
            </a:ln>
          </p:spPr>
          <p:txBody>
            <a:bodyPr vert="horz" wrap="square" lIns="91440" tIns="45720" rIns="91440" bIns="45720" rtlCol="0" anchor="t">
              <a:normAutofit fontScale="85000" lnSpcReduction="200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spcBef>
                  <a:spcPts val="0"/>
                </a:spcBef>
                <a:buClr>
                  <a:srgbClr val="333C6B"/>
                </a:buClr>
                <a:buNone/>
              </a:pPr>
              <a:r>
                <a:rPr lang="fr-FR" sz="1200" b="1" dirty="0"/>
                <a:t>Id_salarié</a:t>
              </a:r>
            </a:p>
            <a:p>
              <a:pPr marL="0" indent="0">
                <a:spcBef>
                  <a:spcPts val="0"/>
                </a:spcBef>
                <a:buClr>
                  <a:srgbClr val="333C6B"/>
                </a:buClr>
                <a:buNone/>
              </a:pPr>
              <a:r>
                <a:rPr lang="fr-FR" sz="1200" b="1" dirty="0"/>
                <a:t>Sexe		</a:t>
              </a:r>
              <a:r>
                <a:rPr lang="fr-FR" sz="1200" dirty="0"/>
                <a:t>-&gt; Genre</a:t>
              </a:r>
            </a:p>
            <a:p>
              <a:pPr marL="0" indent="0">
                <a:spcBef>
                  <a:spcPts val="0"/>
                </a:spcBef>
                <a:buClr>
                  <a:srgbClr val="333C6B"/>
                </a:buClr>
                <a:buNone/>
              </a:pPr>
              <a:r>
                <a:rPr lang="fr-FR" sz="1200" dirty="0"/>
                <a:t>Prénom/Nom</a:t>
              </a:r>
            </a:p>
            <a:p>
              <a:pPr marL="0" indent="0">
                <a:spcBef>
                  <a:spcPts val="0"/>
                </a:spcBef>
                <a:buClr>
                  <a:srgbClr val="333C6B"/>
                </a:buClr>
                <a:buNone/>
              </a:pPr>
              <a:r>
                <a:rPr lang="fr-FR" sz="1200" dirty="0" err="1"/>
                <a:t>Telephone</a:t>
              </a:r>
              <a:endParaRPr lang="fr-FR" sz="1200" dirty="0"/>
            </a:p>
            <a:p>
              <a:pPr marL="0" indent="0">
                <a:spcBef>
                  <a:spcPts val="0"/>
                </a:spcBef>
                <a:buClr>
                  <a:srgbClr val="333C6B"/>
                </a:buClr>
                <a:buNone/>
              </a:pPr>
              <a:r>
                <a:rPr lang="fr-FR" sz="1200" b="1" dirty="0" err="1"/>
                <a:t>Date_naissance</a:t>
              </a:r>
              <a:endParaRPr lang="fr-FR" sz="1200" b="1" dirty="0"/>
            </a:p>
            <a:p>
              <a:pPr marL="0" indent="0">
                <a:spcBef>
                  <a:spcPts val="0"/>
                </a:spcBef>
                <a:buClr>
                  <a:srgbClr val="333C6B"/>
                </a:buClr>
                <a:buNone/>
              </a:pPr>
              <a:r>
                <a:rPr lang="fr-FR" sz="1200" dirty="0"/>
                <a:t>Etat Civil		-&gt; Marié, Célibataire…</a:t>
              </a:r>
            </a:p>
            <a:p>
              <a:pPr marL="0" indent="0">
                <a:spcBef>
                  <a:spcPts val="0"/>
                </a:spcBef>
                <a:buClr>
                  <a:srgbClr val="333C6B"/>
                </a:buClr>
                <a:buNone/>
              </a:pPr>
              <a:r>
                <a:rPr lang="fr-FR" sz="1200" b="1" dirty="0"/>
                <a:t>Congé maternité A-1	</a:t>
              </a:r>
              <a:r>
                <a:rPr lang="fr-FR" sz="1200" dirty="0"/>
                <a:t>-&gt; Retour de congé maternité</a:t>
              </a:r>
            </a:p>
            <a:p>
              <a:pPr marL="0" indent="0">
                <a:spcBef>
                  <a:spcPts val="0"/>
                </a:spcBef>
                <a:buClr>
                  <a:srgbClr val="333C6B"/>
                </a:buClr>
                <a:buNone/>
              </a:pPr>
              <a:r>
                <a:rPr lang="fr-FR" sz="1200" dirty="0"/>
                <a:t>Enfants		-&gt; parentalité</a:t>
              </a:r>
            </a:p>
          </p:txBody>
        </p:sp>
      </p:grpSp>
      <p:sp>
        <p:nvSpPr>
          <p:cNvPr id="8" name="Espace réservé du contenu 3">
            <a:extLst>
              <a:ext uri="{FF2B5EF4-FFF2-40B4-BE49-F238E27FC236}">
                <a16:creationId xmlns:a16="http://schemas.microsoft.com/office/drawing/2014/main" id="{3669A15C-1575-9CBF-450D-47FA84D382A4}"/>
              </a:ext>
            </a:extLst>
          </p:cNvPr>
          <p:cNvSpPr txBox="1">
            <a:spLocks/>
          </p:cNvSpPr>
          <p:nvPr/>
        </p:nvSpPr>
        <p:spPr>
          <a:xfrm>
            <a:off x="5364000" y="970456"/>
            <a:ext cx="5580000" cy="3069072"/>
          </a:xfrm>
          <a:prstGeom prst="rect">
            <a:avLst/>
          </a:prstGeom>
        </p:spPr>
        <p:txBody>
          <a:bodyPr>
            <a:normAutofit fontScale="85000" lnSpcReduction="20000"/>
          </a:bodyPr>
          <a:lstStyle>
            <a:lvl1pPr marL="228531" indent="-228531" algn="l" defTabSz="914126" rtl="0" eaLnBrk="1" latinLnBrk="0" hangingPunct="1">
              <a:lnSpc>
                <a:spcPct val="120000"/>
              </a:lnSpc>
              <a:spcBef>
                <a:spcPts val="1000"/>
              </a:spcBef>
              <a:buClr>
                <a:srgbClr val="333C6B"/>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fr-FR" b="1" dirty="0"/>
              <a:t>Import des fichiers</a:t>
            </a:r>
          </a:p>
          <a:p>
            <a:r>
              <a:rPr lang="fr-FR" b="1" dirty="0"/>
              <a:t>Analyse exploratoire </a:t>
            </a:r>
            <a:r>
              <a:rPr lang="fr-FR" dirty="0"/>
              <a:t>: </a:t>
            </a:r>
            <a:br>
              <a:rPr lang="fr-FR" dirty="0"/>
            </a:br>
            <a:r>
              <a:rPr lang="fr-FR" dirty="0"/>
              <a:t>statistiques, intégrité des données, type…</a:t>
            </a:r>
          </a:p>
          <a:p>
            <a:r>
              <a:rPr lang="fr-FR" b="1" dirty="0"/>
              <a:t>Suppression des colonnes inutiles :</a:t>
            </a:r>
            <a:br>
              <a:rPr lang="fr-FR" dirty="0"/>
            </a:br>
            <a:r>
              <a:rPr lang="fr-FR" dirty="0"/>
              <a:t>- </a:t>
            </a:r>
            <a:r>
              <a:rPr lang="fr-FR" dirty="0" err="1"/>
              <a:t>Info_pro</a:t>
            </a:r>
            <a:r>
              <a:rPr lang="fr-FR" dirty="0"/>
              <a:t> :</a:t>
            </a:r>
            <a:r>
              <a:rPr lang="fr-FR" sz="2000" dirty="0"/>
              <a:t> distance domicile/Travail</a:t>
            </a:r>
            <a:br>
              <a:rPr lang="fr-FR" dirty="0"/>
            </a:br>
            <a:r>
              <a:rPr lang="fr-FR" dirty="0"/>
              <a:t>- Salarie :</a:t>
            </a:r>
            <a:r>
              <a:rPr lang="fr-FR" sz="2000" dirty="0"/>
              <a:t> Prénom/Nom, Tel, enfants, état civil</a:t>
            </a:r>
            <a:endParaRPr lang="fr-FR" dirty="0"/>
          </a:p>
          <a:p>
            <a:r>
              <a:rPr lang="fr-FR" b="1" dirty="0"/>
              <a:t>Vérification de la clé ID</a:t>
            </a:r>
            <a:r>
              <a:rPr lang="fr-FR" dirty="0"/>
              <a:t> : unicité, non vide, type…</a:t>
            </a:r>
          </a:p>
          <a:p>
            <a:r>
              <a:rPr lang="fr-FR" b="1" dirty="0"/>
              <a:t>Traitement des valeurs vides :</a:t>
            </a:r>
            <a:br>
              <a:rPr lang="fr-FR" dirty="0"/>
            </a:br>
            <a:r>
              <a:rPr lang="fr-FR" dirty="0"/>
              <a:t>-Augmentation vide =&gt; 0 …</a:t>
            </a:r>
          </a:p>
        </p:txBody>
      </p:sp>
      <p:pic>
        <p:nvPicPr>
          <p:cNvPr id="9" name="Image 8">
            <a:extLst>
              <a:ext uri="{FF2B5EF4-FFF2-40B4-BE49-F238E27FC236}">
                <a16:creationId xmlns:a16="http://schemas.microsoft.com/office/drawing/2014/main" id="{FAF136C1-6B87-B09B-6E9B-EE5A59A9F898}"/>
              </a:ext>
            </a:extLst>
          </p:cNvPr>
          <p:cNvPicPr>
            <a:picLocks noChangeAspect="1"/>
          </p:cNvPicPr>
          <p:nvPr/>
        </p:nvPicPr>
        <p:blipFill>
          <a:blip r:embed="rId3"/>
          <a:srcRect l="715" t="1130" r="816" b="1130"/>
          <a:stretch/>
        </p:blipFill>
        <p:spPr>
          <a:xfrm>
            <a:off x="4749021" y="4063261"/>
            <a:ext cx="7344000" cy="1955545"/>
          </a:xfrm>
          <a:prstGeom prst="rect">
            <a:avLst/>
          </a:prstGeom>
        </p:spPr>
      </p:pic>
    </p:spTree>
    <p:extLst>
      <p:ext uri="{BB962C8B-B14F-4D97-AF65-F5344CB8AC3E}">
        <p14:creationId xmlns:p14="http://schemas.microsoft.com/office/powerpoint/2010/main" val="136548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CED66-68DB-117B-1A8D-6BE25F3FA8B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9FD6FED-F560-D470-9781-546C7AB37B12}"/>
              </a:ext>
            </a:extLst>
          </p:cNvPr>
          <p:cNvSpPr>
            <a:spLocks noGrp="1"/>
          </p:cNvSpPr>
          <p:nvPr>
            <p:ph type="title"/>
          </p:nvPr>
        </p:nvSpPr>
        <p:spPr/>
        <p:txBody>
          <a:bodyPr/>
          <a:lstStyle/>
          <a:p>
            <a:r>
              <a:rPr lang="fr-FR" dirty="0"/>
              <a:t>II.C – Jonction	 II.D - Traitements post-Jonction</a:t>
            </a:r>
          </a:p>
        </p:txBody>
      </p:sp>
      <p:sp>
        <p:nvSpPr>
          <p:cNvPr id="3" name="Espace réservé du numéro de diapositive 2">
            <a:extLst>
              <a:ext uri="{FF2B5EF4-FFF2-40B4-BE49-F238E27FC236}">
                <a16:creationId xmlns:a16="http://schemas.microsoft.com/office/drawing/2014/main" id="{C1E70E7A-BD00-D7F6-FD73-94CF1A02FE04}"/>
              </a:ext>
            </a:extLst>
          </p:cNvPr>
          <p:cNvSpPr>
            <a:spLocks noGrp="1"/>
          </p:cNvSpPr>
          <p:nvPr>
            <p:ph type="sldNum" sz="quarter" idx="12"/>
          </p:nvPr>
        </p:nvSpPr>
        <p:spPr/>
        <p:txBody>
          <a:bodyPr/>
          <a:lstStyle/>
          <a:p>
            <a:pPr rtl="0"/>
            <a:fld id="{7DC1BBB0-96F0-4077-A278-0F3FB5C104D3}" type="slidenum">
              <a:rPr lang="fr-FR" noProof="0" smtClean="0"/>
              <a:t>8</a:t>
            </a:fld>
            <a:endParaRPr lang="fr-FR" noProof="0"/>
          </a:p>
        </p:txBody>
      </p:sp>
      <p:sp>
        <p:nvSpPr>
          <p:cNvPr id="5" name="Espace réservé du contenu 4">
            <a:extLst>
              <a:ext uri="{FF2B5EF4-FFF2-40B4-BE49-F238E27FC236}">
                <a16:creationId xmlns:a16="http://schemas.microsoft.com/office/drawing/2014/main" id="{C2B89D4F-238F-7925-0E60-024D2D1B5F53}"/>
              </a:ext>
            </a:extLst>
          </p:cNvPr>
          <p:cNvSpPr>
            <a:spLocks noGrp="1"/>
          </p:cNvSpPr>
          <p:nvPr>
            <p:ph idx="13"/>
          </p:nvPr>
        </p:nvSpPr>
        <p:spPr>
          <a:xfrm>
            <a:off x="74298" y="909653"/>
            <a:ext cx="5660074" cy="2024834"/>
          </a:xfrm>
          <a:ln w="19050">
            <a:solidFill>
              <a:srgbClr val="333C6B"/>
            </a:solidFill>
          </a:ln>
        </p:spPr>
        <p:txBody>
          <a:bodyPr/>
          <a:lstStyle/>
          <a:p>
            <a:r>
              <a:rPr lang="fr-FR" sz="1600" b="1" dirty="0"/>
              <a:t>JONCTION des FICHIERS :</a:t>
            </a:r>
            <a:br>
              <a:rPr lang="fr-FR" dirty="0"/>
            </a:br>
            <a:r>
              <a:rPr lang="fr-FR" sz="1400" dirty="0"/>
              <a:t>- jonction externe gauche</a:t>
            </a:r>
            <a:br>
              <a:rPr lang="fr-FR" sz="1400" dirty="0"/>
            </a:br>
            <a:r>
              <a:rPr lang="fr-FR" sz="1400" dirty="0"/>
              <a:t>- correspondance parfaite</a:t>
            </a:r>
          </a:p>
          <a:p>
            <a:pPr marL="0" indent="0">
              <a:buNone/>
            </a:pPr>
            <a:r>
              <a:rPr lang="fr-FR" sz="1400" dirty="0"/>
              <a:t>=&gt; 256 lignes</a:t>
            </a:r>
          </a:p>
          <a:p>
            <a:endParaRPr lang="fr-FR" dirty="0"/>
          </a:p>
        </p:txBody>
      </p:sp>
      <p:pic>
        <p:nvPicPr>
          <p:cNvPr id="11" name="Image 10">
            <a:extLst>
              <a:ext uri="{FF2B5EF4-FFF2-40B4-BE49-F238E27FC236}">
                <a16:creationId xmlns:a16="http://schemas.microsoft.com/office/drawing/2014/main" id="{F94B21EE-E752-E648-D1DA-AFD0F3922305}"/>
              </a:ext>
            </a:extLst>
          </p:cNvPr>
          <p:cNvPicPr>
            <a:picLocks noChangeAspect="1"/>
          </p:cNvPicPr>
          <p:nvPr/>
        </p:nvPicPr>
        <p:blipFill>
          <a:blip r:embed="rId3"/>
          <a:stretch>
            <a:fillRect/>
          </a:stretch>
        </p:blipFill>
        <p:spPr>
          <a:xfrm>
            <a:off x="3790156" y="935620"/>
            <a:ext cx="1829055" cy="1962424"/>
          </a:xfrm>
          <a:prstGeom prst="rect">
            <a:avLst/>
          </a:prstGeom>
        </p:spPr>
      </p:pic>
      <p:pic>
        <p:nvPicPr>
          <p:cNvPr id="15" name="Image 14">
            <a:extLst>
              <a:ext uri="{FF2B5EF4-FFF2-40B4-BE49-F238E27FC236}">
                <a16:creationId xmlns:a16="http://schemas.microsoft.com/office/drawing/2014/main" id="{216D7FD8-1FCE-1451-9197-0AC5906C5534}"/>
              </a:ext>
            </a:extLst>
          </p:cNvPr>
          <p:cNvPicPr>
            <a:picLocks noChangeAspect="1"/>
          </p:cNvPicPr>
          <p:nvPr/>
        </p:nvPicPr>
        <p:blipFill>
          <a:blip r:embed="rId4"/>
          <a:stretch>
            <a:fillRect/>
          </a:stretch>
        </p:blipFill>
        <p:spPr>
          <a:xfrm>
            <a:off x="3763889" y="4527197"/>
            <a:ext cx="1371791" cy="866896"/>
          </a:xfrm>
          <a:prstGeom prst="rect">
            <a:avLst/>
          </a:prstGeom>
        </p:spPr>
      </p:pic>
      <p:sp>
        <p:nvSpPr>
          <p:cNvPr id="16" name="Espace réservé du contenu 4">
            <a:extLst>
              <a:ext uri="{FF2B5EF4-FFF2-40B4-BE49-F238E27FC236}">
                <a16:creationId xmlns:a16="http://schemas.microsoft.com/office/drawing/2014/main" id="{55A23393-8EB0-2736-E62B-0C528CBFDBA3}"/>
              </a:ext>
            </a:extLst>
          </p:cNvPr>
          <p:cNvSpPr txBox="1">
            <a:spLocks/>
          </p:cNvSpPr>
          <p:nvPr/>
        </p:nvSpPr>
        <p:spPr>
          <a:xfrm>
            <a:off x="74298" y="3124140"/>
            <a:ext cx="5660074" cy="1024940"/>
          </a:xfrm>
          <a:prstGeom prst="rect">
            <a:avLst/>
          </a:prstGeom>
        </p:spPr>
        <p:txBody>
          <a:bodyPr vert="horz" lIns="91440" tIns="45720" rIns="91440" bIns="45720" rtlCol="0" anchor="ctr" anchorCtr="0">
            <a:normAutofit/>
          </a:bodyPr>
          <a:lstStyle>
            <a:lvl1pPr marL="228531" indent="-228531" algn="l" defTabSz="914126" rtl="0" eaLnBrk="1" latinLnBrk="0" hangingPunct="1">
              <a:lnSpc>
                <a:spcPct val="120000"/>
              </a:lnSpc>
              <a:spcBef>
                <a:spcPts val="1000"/>
              </a:spcBef>
              <a:buClr>
                <a:srgbClr val="333C6B"/>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fr-FR" sz="1600" b="1" dirty="0"/>
              <a:t>Anonymisation Id_salarié :</a:t>
            </a:r>
          </a:p>
        </p:txBody>
      </p:sp>
      <p:pic>
        <p:nvPicPr>
          <p:cNvPr id="18" name="Image 17">
            <a:extLst>
              <a:ext uri="{FF2B5EF4-FFF2-40B4-BE49-F238E27FC236}">
                <a16:creationId xmlns:a16="http://schemas.microsoft.com/office/drawing/2014/main" id="{E870675B-C150-7166-FA53-5CA6406D0EA0}"/>
              </a:ext>
            </a:extLst>
          </p:cNvPr>
          <p:cNvPicPr>
            <a:picLocks noChangeAspect="1"/>
          </p:cNvPicPr>
          <p:nvPr/>
        </p:nvPicPr>
        <p:blipFill>
          <a:blip r:embed="rId5"/>
          <a:srcRect t="7703" b="9705"/>
          <a:stretch/>
        </p:blipFill>
        <p:spPr>
          <a:xfrm>
            <a:off x="4009358" y="3169726"/>
            <a:ext cx="695325" cy="841763"/>
          </a:xfrm>
          <a:prstGeom prst="rect">
            <a:avLst/>
          </a:prstGeom>
        </p:spPr>
      </p:pic>
      <p:sp>
        <p:nvSpPr>
          <p:cNvPr id="21" name="Espace réservé du contenu 5">
            <a:extLst>
              <a:ext uri="{FF2B5EF4-FFF2-40B4-BE49-F238E27FC236}">
                <a16:creationId xmlns:a16="http://schemas.microsoft.com/office/drawing/2014/main" id="{CF1154C3-9892-6897-194A-96C03F574C6C}"/>
              </a:ext>
            </a:extLst>
          </p:cNvPr>
          <p:cNvSpPr txBox="1">
            <a:spLocks/>
          </p:cNvSpPr>
          <p:nvPr/>
        </p:nvSpPr>
        <p:spPr>
          <a:xfrm>
            <a:off x="6454453" y="2662962"/>
            <a:ext cx="4729842" cy="575846"/>
          </a:xfrm>
          <a:prstGeom prst="rect">
            <a:avLst/>
          </a:prstGeom>
        </p:spPr>
        <p:txBody>
          <a:bodyPr vert="horz" lIns="91440" tIns="45720" rIns="91440" bIns="45720" rtlCol="0" anchor="ctr" anchorCtr="0">
            <a:normAutofit lnSpcReduction="10000"/>
          </a:bodyPr>
          <a:lstStyle>
            <a:lvl1pPr marL="228531" indent="-228531" algn="l" defTabSz="914126" rtl="0" eaLnBrk="1" latinLnBrk="0" hangingPunct="1">
              <a:lnSpc>
                <a:spcPct val="120000"/>
              </a:lnSpc>
              <a:spcBef>
                <a:spcPts val="1000"/>
              </a:spcBef>
              <a:buClr>
                <a:srgbClr val="333C6B"/>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fr-FR" sz="1600" b="1" dirty="0"/>
              <a:t>Traitement pour sortie csv Tableau :</a:t>
            </a:r>
            <a:br>
              <a:rPr lang="fr-FR" dirty="0"/>
            </a:br>
            <a:r>
              <a:rPr lang="fr-FR" sz="1200" dirty="0"/>
              <a:t>Suppression et Anonymisation de colonnes :</a:t>
            </a:r>
          </a:p>
        </p:txBody>
      </p:sp>
      <p:sp>
        <p:nvSpPr>
          <p:cNvPr id="24" name="Espace réservé du contenu 5">
            <a:extLst>
              <a:ext uri="{FF2B5EF4-FFF2-40B4-BE49-F238E27FC236}">
                <a16:creationId xmlns:a16="http://schemas.microsoft.com/office/drawing/2014/main" id="{4CD2FE77-493D-CF0B-8692-274A7AE15804}"/>
              </a:ext>
            </a:extLst>
          </p:cNvPr>
          <p:cNvSpPr txBox="1">
            <a:spLocks/>
          </p:cNvSpPr>
          <p:nvPr/>
        </p:nvSpPr>
        <p:spPr>
          <a:xfrm>
            <a:off x="6623260" y="3936324"/>
            <a:ext cx="4729842" cy="406389"/>
          </a:xfrm>
          <a:prstGeom prst="rect">
            <a:avLst/>
          </a:prstGeom>
        </p:spPr>
        <p:txBody>
          <a:bodyPr vert="horz" lIns="91440" tIns="45720" rIns="91440" bIns="45720" rtlCol="0" anchor="ctr" anchorCtr="0">
            <a:normAutofit/>
          </a:bodyPr>
          <a:lstStyle>
            <a:lvl1pPr marL="228531" indent="-228531" algn="l" defTabSz="914126" rtl="0" eaLnBrk="1" latinLnBrk="0" hangingPunct="1">
              <a:lnSpc>
                <a:spcPct val="120000"/>
              </a:lnSpc>
              <a:spcBef>
                <a:spcPts val="1000"/>
              </a:spcBef>
              <a:buClr>
                <a:srgbClr val="333C6B"/>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fr-FR" sz="1600" b="1" dirty="0"/>
              <a:t>Indicateurs et Graphiques :</a:t>
            </a:r>
          </a:p>
        </p:txBody>
      </p:sp>
      <p:sp>
        <p:nvSpPr>
          <p:cNvPr id="28" name="Espace réservé du contenu 4">
            <a:extLst>
              <a:ext uri="{FF2B5EF4-FFF2-40B4-BE49-F238E27FC236}">
                <a16:creationId xmlns:a16="http://schemas.microsoft.com/office/drawing/2014/main" id="{9E1C1C40-DFD2-F004-FA85-FC888876314E}"/>
              </a:ext>
            </a:extLst>
          </p:cNvPr>
          <p:cNvSpPr txBox="1">
            <a:spLocks/>
          </p:cNvSpPr>
          <p:nvPr/>
        </p:nvSpPr>
        <p:spPr>
          <a:xfrm>
            <a:off x="6454453" y="1000461"/>
            <a:ext cx="5660074" cy="1708459"/>
          </a:xfrm>
          <a:prstGeom prst="rect">
            <a:avLst/>
          </a:prstGeom>
        </p:spPr>
        <p:txBody>
          <a:bodyPr vert="horz" lIns="91440" tIns="45720" rIns="91440" bIns="45720" rtlCol="0" anchor="ctr" anchorCtr="0">
            <a:normAutofit/>
          </a:bodyPr>
          <a:lstStyle>
            <a:lvl1pPr marL="228531" indent="-228531" algn="l" defTabSz="914126" rtl="0" eaLnBrk="1" latinLnBrk="0" hangingPunct="1">
              <a:lnSpc>
                <a:spcPct val="120000"/>
              </a:lnSpc>
              <a:spcBef>
                <a:spcPts val="1000"/>
              </a:spcBef>
              <a:buClr>
                <a:srgbClr val="333C6B"/>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00000"/>
              </a:lnSpc>
              <a:spcBef>
                <a:spcPts val="0"/>
              </a:spcBef>
            </a:pPr>
            <a:r>
              <a:rPr lang="fr-FR" sz="1600" b="1" dirty="0"/>
              <a:t>Création de colonnes utiles pour Outil diagnostic, et l’analyse :</a:t>
            </a:r>
            <a:br>
              <a:rPr lang="fr-FR" dirty="0"/>
            </a:br>
            <a:r>
              <a:rPr lang="fr-FR" sz="1200" dirty="0"/>
              <a:t>- date fin de période : 31/12/2024</a:t>
            </a:r>
            <a:br>
              <a:rPr lang="fr-FR" sz="1200" dirty="0"/>
            </a:br>
            <a:r>
              <a:rPr lang="fr-FR" sz="1200" dirty="0"/>
              <a:t>- Age, Tranche d’Age</a:t>
            </a:r>
            <a:br>
              <a:rPr lang="fr-FR" sz="1200" dirty="0"/>
            </a:br>
            <a:r>
              <a:rPr lang="fr-FR" sz="1200" dirty="0"/>
              <a:t>- Tranche d’ancienneté</a:t>
            </a:r>
            <a:br>
              <a:rPr lang="fr-FR" sz="1200" dirty="0"/>
            </a:br>
            <a:r>
              <a:rPr lang="fr-FR" sz="1200" dirty="0"/>
              <a:t>- Taux d’activité</a:t>
            </a:r>
            <a:br>
              <a:rPr lang="fr-FR" sz="1200" dirty="0"/>
            </a:br>
            <a:r>
              <a:rPr lang="fr-FR" sz="1200" dirty="0"/>
              <a:t>- divers salaires dont :	Salaire Total Annuel en ETP, </a:t>
            </a:r>
            <a:br>
              <a:rPr lang="fr-FR" sz="1200" dirty="0"/>
            </a:br>
            <a:r>
              <a:rPr lang="fr-FR" sz="1200" dirty="0"/>
              <a:t>		Tranche de Salaire Total Annuel en ETP</a:t>
            </a:r>
          </a:p>
        </p:txBody>
      </p:sp>
      <p:sp>
        <p:nvSpPr>
          <p:cNvPr id="29" name="Espace réservé du contenu 4">
            <a:extLst>
              <a:ext uri="{FF2B5EF4-FFF2-40B4-BE49-F238E27FC236}">
                <a16:creationId xmlns:a16="http://schemas.microsoft.com/office/drawing/2014/main" id="{B74EAB87-5B72-53C1-6C43-B14222425B94}"/>
              </a:ext>
            </a:extLst>
          </p:cNvPr>
          <p:cNvSpPr txBox="1">
            <a:spLocks/>
          </p:cNvSpPr>
          <p:nvPr/>
        </p:nvSpPr>
        <p:spPr>
          <a:xfrm>
            <a:off x="74298" y="4336757"/>
            <a:ext cx="5660074" cy="1247776"/>
          </a:xfrm>
          <a:prstGeom prst="rect">
            <a:avLst/>
          </a:prstGeom>
        </p:spPr>
        <p:txBody>
          <a:bodyPr vert="horz" lIns="91440" tIns="45720" rIns="91440" bIns="45720" rtlCol="0" anchor="ctr" anchorCtr="0">
            <a:normAutofit/>
          </a:bodyPr>
          <a:lstStyle>
            <a:lvl1pPr marL="228531" indent="-228531" algn="l" defTabSz="914126" rtl="0" eaLnBrk="1" latinLnBrk="0" hangingPunct="1">
              <a:lnSpc>
                <a:spcPct val="120000"/>
              </a:lnSpc>
              <a:spcBef>
                <a:spcPts val="1000"/>
              </a:spcBef>
              <a:buClr>
                <a:srgbClr val="333C6B"/>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fr-FR" sz="1600" b="1" dirty="0" err="1"/>
              <a:t>Retypage</a:t>
            </a:r>
            <a:r>
              <a:rPr lang="fr-FR" sz="1600" b="1" dirty="0"/>
              <a:t> de colonnes :</a:t>
            </a:r>
            <a:br>
              <a:rPr lang="fr-FR" dirty="0"/>
            </a:br>
            <a:r>
              <a:rPr lang="fr-FR" sz="1400" dirty="0"/>
              <a:t>- </a:t>
            </a:r>
            <a:r>
              <a:rPr lang="fr-FR" sz="1400" dirty="0" err="1"/>
              <a:t>work_accident</a:t>
            </a:r>
            <a:r>
              <a:rPr lang="fr-FR" sz="1400" dirty="0"/>
              <a:t> : en booléen (0 1)</a:t>
            </a:r>
            <a:br>
              <a:rPr lang="fr-FR" sz="1400" dirty="0"/>
            </a:br>
            <a:r>
              <a:rPr lang="fr-FR" sz="1400" dirty="0"/>
              <a:t>- </a:t>
            </a:r>
            <a:r>
              <a:rPr lang="fr-FR" sz="1400" dirty="0" err="1"/>
              <a:t>Date_naissance</a:t>
            </a:r>
            <a:r>
              <a:rPr lang="fr-FR" sz="1400" dirty="0"/>
              <a:t> : en date</a:t>
            </a:r>
            <a:br>
              <a:rPr lang="fr-FR" sz="1400" dirty="0"/>
            </a:br>
            <a:r>
              <a:rPr lang="fr-FR" sz="1400" dirty="0"/>
              <a:t>-Type de durée : Tps partiel /Tps Complet</a:t>
            </a:r>
          </a:p>
        </p:txBody>
      </p:sp>
      <p:pic>
        <p:nvPicPr>
          <p:cNvPr id="6" name="Image 5">
            <a:extLst>
              <a:ext uri="{FF2B5EF4-FFF2-40B4-BE49-F238E27FC236}">
                <a16:creationId xmlns:a16="http://schemas.microsoft.com/office/drawing/2014/main" id="{7ADE9DCB-5F03-9B6D-6681-4C3079C1D898}"/>
              </a:ext>
            </a:extLst>
          </p:cNvPr>
          <p:cNvPicPr>
            <a:picLocks noChangeAspect="1"/>
          </p:cNvPicPr>
          <p:nvPr/>
        </p:nvPicPr>
        <p:blipFill>
          <a:blip r:embed="rId6"/>
          <a:stretch>
            <a:fillRect/>
          </a:stretch>
        </p:blipFill>
        <p:spPr>
          <a:xfrm>
            <a:off x="9572388" y="2989381"/>
            <a:ext cx="2493645" cy="979646"/>
          </a:xfrm>
          <a:prstGeom prst="rect">
            <a:avLst/>
          </a:prstGeom>
        </p:spPr>
      </p:pic>
      <p:pic>
        <p:nvPicPr>
          <p:cNvPr id="10" name="Image 9">
            <a:extLst>
              <a:ext uri="{FF2B5EF4-FFF2-40B4-BE49-F238E27FC236}">
                <a16:creationId xmlns:a16="http://schemas.microsoft.com/office/drawing/2014/main" id="{AF7B828C-29CB-A6E5-B017-045A8D964976}"/>
              </a:ext>
            </a:extLst>
          </p:cNvPr>
          <p:cNvPicPr>
            <a:picLocks noChangeAspect="1"/>
          </p:cNvPicPr>
          <p:nvPr/>
        </p:nvPicPr>
        <p:blipFill>
          <a:blip r:embed="rId7"/>
          <a:stretch>
            <a:fillRect/>
          </a:stretch>
        </p:blipFill>
        <p:spPr>
          <a:xfrm>
            <a:off x="9572388" y="4077140"/>
            <a:ext cx="2220278" cy="900113"/>
          </a:xfrm>
          <a:prstGeom prst="rect">
            <a:avLst/>
          </a:prstGeom>
        </p:spPr>
      </p:pic>
      <p:pic>
        <p:nvPicPr>
          <p:cNvPr id="13" name="Image 12">
            <a:extLst>
              <a:ext uri="{FF2B5EF4-FFF2-40B4-BE49-F238E27FC236}">
                <a16:creationId xmlns:a16="http://schemas.microsoft.com/office/drawing/2014/main" id="{8F36AA88-4C16-60B1-62F7-1BE94BC7D5E9}"/>
              </a:ext>
            </a:extLst>
          </p:cNvPr>
          <p:cNvPicPr>
            <a:picLocks noChangeAspect="1"/>
          </p:cNvPicPr>
          <p:nvPr/>
        </p:nvPicPr>
        <p:blipFill>
          <a:blip r:embed="rId8"/>
          <a:srcRect t="23368"/>
          <a:stretch/>
        </p:blipFill>
        <p:spPr>
          <a:xfrm>
            <a:off x="6906341" y="5114567"/>
            <a:ext cx="4886325" cy="1051090"/>
          </a:xfrm>
          <a:prstGeom prst="rect">
            <a:avLst/>
          </a:prstGeom>
        </p:spPr>
      </p:pic>
    </p:spTree>
    <p:extLst>
      <p:ext uri="{BB962C8B-B14F-4D97-AF65-F5344CB8AC3E}">
        <p14:creationId xmlns:p14="http://schemas.microsoft.com/office/powerpoint/2010/main" val="404846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36D25-721D-585E-0CEB-A058FC479DA8}"/>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A7C7127B-5CD3-9F89-895E-1BABDFF04A70}"/>
              </a:ext>
            </a:extLst>
          </p:cNvPr>
          <p:cNvSpPr>
            <a:spLocks noGrp="1"/>
          </p:cNvSpPr>
          <p:nvPr>
            <p:ph type="title"/>
          </p:nvPr>
        </p:nvSpPr>
        <p:spPr/>
        <p:txBody>
          <a:bodyPr/>
          <a:lstStyle/>
          <a:p>
            <a:r>
              <a:rPr lang="fr-FR" dirty="0"/>
              <a:t>III – ANALYSES par Genre</a:t>
            </a:r>
          </a:p>
        </p:txBody>
      </p:sp>
      <p:sp>
        <p:nvSpPr>
          <p:cNvPr id="5" name="Espace réservé du contenu 4">
            <a:extLst>
              <a:ext uri="{FF2B5EF4-FFF2-40B4-BE49-F238E27FC236}">
                <a16:creationId xmlns:a16="http://schemas.microsoft.com/office/drawing/2014/main" id="{8D92355D-FF51-011E-D450-E82F716D348C}"/>
              </a:ext>
            </a:extLst>
          </p:cNvPr>
          <p:cNvSpPr>
            <a:spLocks noGrp="1"/>
          </p:cNvSpPr>
          <p:nvPr>
            <p:ph idx="1"/>
          </p:nvPr>
        </p:nvSpPr>
        <p:spPr/>
        <p:txBody>
          <a:bodyPr>
            <a:normAutofit/>
          </a:bodyPr>
          <a:lstStyle/>
          <a:p>
            <a:r>
              <a:rPr lang="fr-FR" b="1" dirty="0"/>
              <a:t>1. Effectifs</a:t>
            </a:r>
            <a:br>
              <a:rPr lang="fr-FR" dirty="0"/>
            </a:br>
            <a:r>
              <a:rPr lang="fr-FR" dirty="0"/>
              <a:t>	a. par Ancienneté 		</a:t>
            </a:r>
            <a:r>
              <a:rPr lang="fr-FR" dirty="0" err="1"/>
              <a:t>b.par</a:t>
            </a:r>
            <a:r>
              <a:rPr lang="fr-FR" dirty="0"/>
              <a:t> Age 	c. par Service</a:t>
            </a:r>
          </a:p>
          <a:p>
            <a:r>
              <a:rPr lang="fr-FR" b="1" dirty="0"/>
              <a:t>2. Rémunération</a:t>
            </a:r>
            <a:br>
              <a:rPr lang="fr-FR" dirty="0"/>
            </a:br>
            <a:r>
              <a:rPr lang="fr-FR" dirty="0"/>
              <a:t>	a. par Service 	b. par Age</a:t>
            </a:r>
          </a:p>
          <a:p>
            <a:r>
              <a:rPr lang="fr-FR" b="1" dirty="0"/>
              <a:t>3. Top 10</a:t>
            </a:r>
          </a:p>
          <a:p>
            <a:r>
              <a:rPr lang="fr-FR" b="1" dirty="0"/>
              <a:t>4. Taux d’Augmentation</a:t>
            </a:r>
            <a:br>
              <a:rPr lang="fr-FR" dirty="0"/>
            </a:br>
            <a:r>
              <a:rPr lang="fr-FR" dirty="0"/>
              <a:t>	a. par Service 	b. par Age</a:t>
            </a:r>
          </a:p>
          <a:p>
            <a:r>
              <a:rPr lang="fr-FR" b="1" dirty="0"/>
              <a:t>5. Taux de Promotion </a:t>
            </a:r>
            <a:br>
              <a:rPr lang="fr-FR" dirty="0"/>
            </a:br>
            <a:r>
              <a:rPr lang="fr-FR" dirty="0"/>
              <a:t>	a. par Service 	b. par Age</a:t>
            </a:r>
          </a:p>
          <a:p>
            <a:r>
              <a:rPr lang="fr-FR" b="1" dirty="0"/>
              <a:t>6. Conditions de travail : </a:t>
            </a:r>
            <a:r>
              <a:rPr lang="fr-FR" dirty="0"/>
              <a:t>Contrats / Retour de Congés Maternités</a:t>
            </a:r>
          </a:p>
          <a:p>
            <a:endParaRPr lang="fr-FR" dirty="0"/>
          </a:p>
          <a:p>
            <a:endParaRPr lang="fr-FR" dirty="0"/>
          </a:p>
          <a:p>
            <a:endParaRPr lang="fr-FR" dirty="0"/>
          </a:p>
        </p:txBody>
      </p:sp>
      <p:sp>
        <p:nvSpPr>
          <p:cNvPr id="3" name="Espace réservé du numéro de diapositive 2">
            <a:extLst>
              <a:ext uri="{FF2B5EF4-FFF2-40B4-BE49-F238E27FC236}">
                <a16:creationId xmlns:a16="http://schemas.microsoft.com/office/drawing/2014/main" id="{33C6C3D2-67A0-464D-7E77-CF62F4358D27}"/>
              </a:ext>
            </a:extLst>
          </p:cNvPr>
          <p:cNvSpPr>
            <a:spLocks noGrp="1"/>
          </p:cNvSpPr>
          <p:nvPr>
            <p:ph type="sldNum" sz="quarter" idx="12"/>
          </p:nvPr>
        </p:nvSpPr>
        <p:spPr/>
        <p:txBody>
          <a:bodyPr/>
          <a:lstStyle/>
          <a:p>
            <a:pPr rtl="0"/>
            <a:fld id="{7DC1BBB0-96F0-4077-A278-0F3FB5C104D3}" type="slidenum">
              <a:rPr lang="fr-FR" noProof="0" smtClean="0"/>
              <a:t>9</a:t>
            </a:fld>
            <a:endParaRPr lang="fr-FR" noProof="0"/>
          </a:p>
        </p:txBody>
      </p:sp>
      <p:grpSp>
        <p:nvGrpSpPr>
          <p:cNvPr id="2" name="Groupe 1">
            <a:extLst>
              <a:ext uri="{FF2B5EF4-FFF2-40B4-BE49-F238E27FC236}">
                <a16:creationId xmlns:a16="http://schemas.microsoft.com/office/drawing/2014/main" id="{67957DEB-0BE5-C75D-54B5-E598D5A47110}"/>
              </a:ext>
            </a:extLst>
          </p:cNvPr>
          <p:cNvGrpSpPr>
            <a:grpSpLocks noChangeAspect="1"/>
          </p:cNvGrpSpPr>
          <p:nvPr/>
        </p:nvGrpSpPr>
        <p:grpSpPr>
          <a:xfrm>
            <a:off x="5086300" y="234000"/>
            <a:ext cx="540000" cy="540000"/>
            <a:chOff x="5363566" y="2698153"/>
            <a:chExt cx="1461693" cy="1461693"/>
          </a:xfrm>
        </p:grpSpPr>
        <p:sp>
          <p:nvSpPr>
            <p:cNvPr id="6" name="Ellipse 5">
              <a:extLst>
                <a:ext uri="{FF2B5EF4-FFF2-40B4-BE49-F238E27FC236}">
                  <a16:creationId xmlns:a16="http://schemas.microsoft.com/office/drawing/2014/main" id="{D9CCE014-8BF6-007D-A5F2-FCC1AB4B2654}"/>
                </a:ext>
              </a:extLst>
            </p:cNvPr>
            <p:cNvSpPr/>
            <p:nvPr/>
          </p:nvSpPr>
          <p:spPr>
            <a:xfrm>
              <a:off x="5363566" y="2698153"/>
              <a:ext cx="1461693" cy="1461693"/>
            </a:xfrm>
            <a:prstGeom prst="ellipse">
              <a:avLst/>
            </a:prstGeom>
            <a:solidFill>
              <a:srgbClr val="83AFCC"/>
            </a:solidFill>
            <a:ln>
              <a:noFill/>
            </a:ln>
            <a:effectLst/>
          </p:spPr>
          <p:style>
            <a:lnRef idx="0">
              <a:scrgbClr r="0" g="0" b="0"/>
            </a:lnRef>
            <a:fillRef idx="1">
              <a:scrgbClr r="0" g="0" b="0"/>
            </a:fillRef>
            <a:effectRef idx="0">
              <a:scrgbClr r="0" g="0" b="0"/>
            </a:effectRef>
            <a:fontRef idx="minor"/>
          </p:style>
          <p:txBody>
            <a:bodyPr/>
            <a:lstStyle/>
            <a:p>
              <a:endParaRPr lang="fr-FR"/>
            </a:p>
          </p:txBody>
        </p:sp>
        <p:sp>
          <p:nvSpPr>
            <p:cNvPr id="7" name="Rectangle 6" descr="Bar chart">
              <a:extLst>
                <a:ext uri="{FF2B5EF4-FFF2-40B4-BE49-F238E27FC236}">
                  <a16:creationId xmlns:a16="http://schemas.microsoft.com/office/drawing/2014/main" id="{76A734C2-0DF4-075F-F51D-DC155DC2DB82}"/>
                </a:ext>
              </a:extLst>
            </p:cNvPr>
            <p:cNvSpPr/>
            <p:nvPr/>
          </p:nvSpPr>
          <p:spPr>
            <a:xfrm>
              <a:off x="5675074" y="3009662"/>
              <a:ext cx="838676" cy="83867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fr-FR"/>
            </a:p>
          </p:txBody>
        </p:sp>
      </p:grpSp>
    </p:spTree>
    <p:extLst>
      <p:ext uri="{BB962C8B-B14F-4D97-AF65-F5344CB8AC3E}">
        <p14:creationId xmlns:p14="http://schemas.microsoft.com/office/powerpoint/2010/main" val="164342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lerie">
  <a:themeElements>
    <a:clrScheme name="Personnalisé 2">
      <a:dk1>
        <a:sysClr val="windowText" lastClr="000000"/>
      </a:dk1>
      <a:lt1>
        <a:sysClr val="window" lastClr="FFFFFF"/>
      </a:lt1>
      <a:dk2>
        <a:srgbClr val="373545"/>
      </a:dk2>
      <a:lt2>
        <a:srgbClr val="CEDBE6"/>
      </a:lt2>
      <a:accent1>
        <a:srgbClr val="A50021"/>
      </a:accent1>
      <a:accent2>
        <a:srgbClr val="CC0000"/>
      </a:accent2>
      <a:accent3>
        <a:srgbClr val="FF5050"/>
      </a:accent3>
      <a:accent4>
        <a:srgbClr val="FF7C80"/>
      </a:accent4>
      <a:accent5>
        <a:srgbClr val="FF9999"/>
      </a:accent5>
      <a:accent6>
        <a:srgbClr val="FFCCCC"/>
      </a:accent6>
      <a:hlink>
        <a:srgbClr val="A50021"/>
      </a:hlink>
      <a:folHlink>
        <a:srgbClr val="FF7C80"/>
      </a:folHlink>
    </a:clrScheme>
    <a:fontScheme name="Galerie">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Thèm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hèm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12495</TotalTime>
  <Words>3409</Words>
  <Application>Microsoft Office PowerPoint</Application>
  <PresentationFormat>Personnalisé</PresentationFormat>
  <Paragraphs>331</Paragraphs>
  <Slides>26</Slides>
  <Notes>15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26</vt:i4>
      </vt:variant>
    </vt:vector>
  </HeadingPairs>
  <TitlesOfParts>
    <vt:vector size="35" baseType="lpstr">
      <vt:lpstr>Aptos</vt:lpstr>
      <vt:lpstr>Arial</vt:lpstr>
      <vt:lpstr>Euphemia</vt:lpstr>
      <vt:lpstr>Georgia</vt:lpstr>
      <vt:lpstr>Gill Sans MT</vt:lpstr>
      <vt:lpstr>Inter</vt:lpstr>
      <vt:lpstr>Marianne</vt:lpstr>
      <vt:lpstr>Times New Roman</vt:lpstr>
      <vt:lpstr>Galerie</vt:lpstr>
      <vt:lpstr>Analysez des indicateurs de l'égalité femmes/hommes en respect du RGPD</vt:lpstr>
      <vt:lpstr>SOMMAIRE</vt:lpstr>
      <vt:lpstr>I-Présentation de l’étude</vt:lpstr>
      <vt:lpstr>I.A – Contexte  I.B - Méthodologie de l’analyse</vt:lpstr>
      <vt:lpstr>I-C Documentation RGPD</vt:lpstr>
      <vt:lpstr>II – Les DONNEES</vt:lpstr>
      <vt:lpstr>II.A -  Les données (source SIRH) II.B Exploration et Nettoyage</vt:lpstr>
      <vt:lpstr>II.C – Jonction  II.D - Traitements post-Jonction</vt:lpstr>
      <vt:lpstr>III – ANALYSES par Genre</vt:lpstr>
      <vt:lpstr>1. Les Effectifs   1.a Effectifs par Ancienneté</vt:lpstr>
      <vt:lpstr>1.b  Effectifs par Age   1. c Effectifs par Service</vt:lpstr>
      <vt:lpstr>2. Rémunération  2.a par Service 2.b par Age</vt:lpstr>
      <vt:lpstr>3. Rémunérations – Top 10</vt:lpstr>
      <vt:lpstr>4. Taux d’Augmentation</vt:lpstr>
      <vt:lpstr>5. Taux de Promotion</vt:lpstr>
      <vt:lpstr>6. Conditions de travail : Contrats / Retour de Congés Maternités</vt:lpstr>
      <vt:lpstr>IV – SCORE EGAPRO ET RECOMMANDATIONS </vt:lpstr>
      <vt:lpstr>RECOMMANDATIONS DETAILLEES</vt:lpstr>
      <vt:lpstr>Merci !</vt:lpstr>
      <vt:lpstr>ANNEXES</vt:lpstr>
      <vt:lpstr>A - Les 5 grands principes des règles de protection des données personnelles (CNIL):</vt:lpstr>
      <vt:lpstr>B. Satisfaction par Age – par Service – par Ancienneté</vt:lpstr>
      <vt:lpstr>C - Conditions de travail : Contrat / Accident du Travail / Temps Partiel</vt:lpstr>
      <vt:lpstr>D - Recommandations détaillées </vt:lpstr>
      <vt:lpstr>E -  Les Données des Fichiers (source SIRH)(visuel)</vt:lpstr>
      <vt:lpstr>Galerie personnage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Matthieu Verclytte</dc:creator>
  <cp:lastModifiedBy>Matthieu Verclytte</cp:lastModifiedBy>
  <cp:revision>198</cp:revision>
  <dcterms:created xsi:type="dcterms:W3CDTF">2024-11-12T15:44:30Z</dcterms:created>
  <dcterms:modified xsi:type="dcterms:W3CDTF">2025-03-24T11:39:43Z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